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561263" cy="10693400"/>
  <p:notesSz cx="6735763" cy="9866313"/>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E8D80E"/>
    <a:srgbClr val="F2CE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30" autoAdjust="0"/>
    <p:restoredTop sz="94660"/>
  </p:normalViewPr>
  <p:slideViewPr>
    <p:cSldViewPr>
      <p:cViewPr>
        <p:scale>
          <a:sx n="100" d="100"/>
          <a:sy n="100" d="100"/>
        </p:scale>
        <p:origin x="1398" y="-3600"/>
      </p:cViewPr>
      <p:guideLst>
        <p:guide orient="horz" pos="3369"/>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7"/>
            <a:ext cx="6427074" cy="2292150"/>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134190" y="6059595"/>
            <a:ext cx="5292884" cy="2732758"/>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43539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65978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11321" y="472787"/>
            <a:ext cx="1988770" cy="10059717"/>
          </a:xfrm>
        </p:spPr>
        <p:txBody>
          <a:bodyPr vert="eaVert"/>
          <a:lstStyle/>
          <a:p>
            <a:r>
              <a:rPr kumimoji="1" lang="ja-JP" altLang="en-US"/>
              <a:t>マスタ タイトルの書式設定</a:t>
            </a:r>
          </a:p>
        </p:txBody>
      </p:sp>
      <p:sp>
        <p:nvSpPr>
          <p:cNvPr id="3" name="縦書きテキスト プレースホルダー 2"/>
          <p:cNvSpPr>
            <a:spLocks noGrp="1"/>
          </p:cNvSpPr>
          <p:nvPr>
            <p:ph type="body" orient="vert" idx="1"/>
          </p:nvPr>
        </p:nvSpPr>
        <p:spPr>
          <a:xfrm>
            <a:off x="442387" y="472787"/>
            <a:ext cx="5842913" cy="10059717"/>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054627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ー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72258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1"/>
            <a:ext cx="6427074" cy="2123828"/>
          </a:xfrm>
        </p:spPr>
        <p:txBody>
          <a:bodyPr anchor="t"/>
          <a:lstStyle>
            <a:lvl1pPr algn="l">
              <a:defRPr sz="4600" b="1" cap="all"/>
            </a:lvl1pPr>
          </a:lstStyle>
          <a:p>
            <a:r>
              <a:rPr kumimoji="1" lang="ja-JP" altLang="en-US"/>
              <a:t>マスタ タイトルの書式設定</a:t>
            </a:r>
          </a:p>
        </p:txBody>
      </p:sp>
      <p:sp>
        <p:nvSpPr>
          <p:cNvPr id="3" name="テキスト プレースホルダー 2"/>
          <p:cNvSpPr>
            <a:spLocks noGrp="1"/>
          </p:cNvSpPr>
          <p:nvPr>
            <p:ph type="body" idx="1"/>
          </p:nvPr>
        </p:nvSpPr>
        <p:spPr>
          <a:xfrm>
            <a:off x="597288" y="4532319"/>
            <a:ext cx="6427074" cy="2339181"/>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a:t>マスタ テキストの書式設定</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678341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ー 2"/>
          <p:cNvSpPr>
            <a:spLocks noGrp="1"/>
          </p:cNvSpPr>
          <p:nvPr>
            <p:ph sz="half" idx="1"/>
          </p:nvPr>
        </p:nvSpPr>
        <p:spPr>
          <a:xfrm>
            <a:off x="442387" y="2750086"/>
            <a:ext cx="3915841"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484250" y="2750086"/>
            <a:ext cx="3915842"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400680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2"/>
            <a:ext cx="6805137" cy="1782234"/>
          </a:xfrm>
        </p:spPr>
        <p:txBody>
          <a:bodyPr/>
          <a:lstStyle>
            <a:lvl1pPr>
              <a:defRPr/>
            </a:lvl1pPr>
          </a:lstStyle>
          <a:p>
            <a:r>
              <a:rPr kumimoji="1" lang="ja-JP" altLang="en-US"/>
              <a:t>マスタ タイトルの書式設定</a:t>
            </a:r>
          </a:p>
        </p:txBody>
      </p:sp>
      <p:sp>
        <p:nvSpPr>
          <p:cNvPr id="3" name="テキスト プレースホルダー 2"/>
          <p:cNvSpPr>
            <a:spLocks noGrp="1"/>
          </p:cNvSpPr>
          <p:nvPr>
            <p:ph type="body" idx="1"/>
          </p:nvPr>
        </p:nvSpPr>
        <p:spPr>
          <a:xfrm>
            <a:off x="378063" y="2393640"/>
            <a:ext cx="3340871" cy="997554"/>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 テキストの書式設定</a:t>
            </a:r>
          </a:p>
        </p:txBody>
      </p:sp>
      <p:sp>
        <p:nvSpPr>
          <p:cNvPr id="4" name="コンテンツ プレースホルダー 3"/>
          <p:cNvSpPr>
            <a:spLocks noGrp="1"/>
          </p:cNvSpPr>
          <p:nvPr>
            <p:ph sz="half" idx="2"/>
          </p:nvPr>
        </p:nvSpPr>
        <p:spPr>
          <a:xfrm>
            <a:off x="378063" y="3391195"/>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17" y="2393640"/>
            <a:ext cx="3342183" cy="997554"/>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 テキストの書式設定</a:t>
            </a:r>
          </a:p>
        </p:txBody>
      </p:sp>
      <p:sp>
        <p:nvSpPr>
          <p:cNvPr id="6" name="コンテンツ プレースホルダー 5"/>
          <p:cNvSpPr>
            <a:spLocks noGrp="1"/>
          </p:cNvSpPr>
          <p:nvPr>
            <p:ph sz="quarter" idx="4"/>
          </p:nvPr>
        </p:nvSpPr>
        <p:spPr>
          <a:xfrm>
            <a:off x="3841017" y="3391195"/>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46021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ー 2"/>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94424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194171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5"/>
            <a:ext cx="2487603" cy="1811937"/>
          </a:xfrm>
        </p:spPr>
        <p:txBody>
          <a:bodyPr anchor="b"/>
          <a:lstStyle>
            <a:lvl1pPr algn="l">
              <a:defRPr sz="2300" b="1"/>
            </a:lvl1pPr>
          </a:lstStyle>
          <a:p>
            <a:r>
              <a:rPr kumimoji="1" lang="ja-JP" altLang="en-US"/>
              <a:t>マスタ タイトルの書式設定</a:t>
            </a:r>
          </a:p>
        </p:txBody>
      </p:sp>
      <p:sp>
        <p:nvSpPr>
          <p:cNvPr id="3" name="コンテンツ プレースホルダー 2"/>
          <p:cNvSpPr>
            <a:spLocks noGrp="1"/>
          </p:cNvSpPr>
          <p:nvPr>
            <p:ph idx="1"/>
          </p:nvPr>
        </p:nvSpPr>
        <p:spPr>
          <a:xfrm>
            <a:off x="2956244" y="425757"/>
            <a:ext cx="4226956" cy="9126520"/>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4" y="2237694"/>
            <a:ext cx="2487603" cy="7314583"/>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 テキストの書式設定</a:t>
            </a:r>
          </a:p>
        </p:txBody>
      </p:sp>
      <p:sp>
        <p:nvSpPr>
          <p:cNvPr id="5" name="日付プレースホルダー 4"/>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928486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2"/>
          </a:xfrm>
        </p:spPr>
        <p:txBody>
          <a:bodyPr anchor="b"/>
          <a:lstStyle>
            <a:lvl1pPr algn="l">
              <a:defRPr sz="2300" b="1"/>
            </a:lvl1pPr>
          </a:lstStyle>
          <a:p>
            <a:r>
              <a:rPr kumimoji="1" lang="ja-JP" altLang="en-US"/>
              <a:t>マスタ タイトルの書式設定</a:t>
            </a:r>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482060" y="8369071"/>
            <a:ext cx="4536758" cy="1254989"/>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 テキストの書式設定</a:t>
            </a:r>
          </a:p>
        </p:txBody>
      </p:sp>
      <p:sp>
        <p:nvSpPr>
          <p:cNvPr id="5" name="日付プレースホルダー 4"/>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15941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2"/>
            <a:ext cx="6805137" cy="1782234"/>
          </a:xfrm>
          <a:prstGeom prst="rect">
            <a:avLst/>
          </a:prstGeom>
        </p:spPr>
        <p:txBody>
          <a:bodyPr vert="horz" lIns="104306" tIns="52153" rIns="104306" bIns="5215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495127"/>
            <a:ext cx="6805137" cy="7057150"/>
          </a:xfrm>
          <a:prstGeom prst="rect">
            <a:avLst/>
          </a:prstGeom>
        </p:spPr>
        <p:txBody>
          <a:bodyPr vert="horz" lIns="104306" tIns="52153" rIns="104306" bIns="5215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8063" y="9911199"/>
            <a:ext cx="1764295" cy="569324"/>
          </a:xfrm>
          <a:prstGeom prst="rect">
            <a:avLst/>
          </a:prstGeom>
        </p:spPr>
        <p:txBody>
          <a:bodyPr vert="horz" lIns="104306" tIns="52153" rIns="104306" bIns="52153" rtlCol="0" anchor="ctr"/>
          <a:lstStyle>
            <a:lvl1pPr algn="l">
              <a:defRPr sz="1400">
                <a:solidFill>
                  <a:schemeClr val="tx1">
                    <a:tint val="75000"/>
                  </a:schemeClr>
                </a:solidFill>
              </a:defRPr>
            </a:lvl1p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3"/>
          </p:nvPr>
        </p:nvSpPr>
        <p:spPr>
          <a:xfrm>
            <a:off x="2583432" y="9911199"/>
            <a:ext cx="2394400" cy="5693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199"/>
            <a:ext cx="1764295" cy="569324"/>
          </a:xfrm>
          <a:prstGeom prst="rect">
            <a:avLst/>
          </a:prstGeom>
        </p:spPr>
        <p:txBody>
          <a:bodyPr vert="horz" lIns="104306" tIns="52153" rIns="104306" bIns="52153" rtlCol="0" anchor="ctr"/>
          <a:lstStyle>
            <a:lvl1pPr algn="r">
              <a:defRPr sz="1400">
                <a:solidFill>
                  <a:schemeClr val="tx1">
                    <a:tint val="75000"/>
                  </a:schemeClr>
                </a:solidFill>
              </a:defRPr>
            </a:lvl1p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1268119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C:\Documents and Settings\70000125\デスクトップ\illust3586_thumb.gif"/>
          <p:cNvPicPr>
            <a:picLocks noChangeAspect="1" noChangeArrowheads="1"/>
          </p:cNvPicPr>
          <p:nvPr/>
        </p:nvPicPr>
        <p:blipFill>
          <a:blip r:embed="rId2" cstate="print"/>
          <a:srcRect/>
          <a:stretch>
            <a:fillRect/>
          </a:stretch>
        </p:blipFill>
        <p:spPr bwMode="auto">
          <a:xfrm>
            <a:off x="3958641" y="6858868"/>
            <a:ext cx="3240360" cy="2736304"/>
          </a:xfrm>
          <a:prstGeom prst="rect">
            <a:avLst/>
          </a:prstGeom>
          <a:noFill/>
        </p:spPr>
      </p:pic>
      <p:sp>
        <p:nvSpPr>
          <p:cNvPr id="18" name="角丸四角形 17"/>
          <p:cNvSpPr/>
          <p:nvPr/>
        </p:nvSpPr>
        <p:spPr>
          <a:xfrm>
            <a:off x="972319" y="6894872"/>
            <a:ext cx="2952328" cy="2585323"/>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1022945" y="2946226"/>
            <a:ext cx="6120680" cy="1200329"/>
          </a:xfrm>
          <a:prstGeom prst="rect">
            <a:avLst/>
          </a:prstGeom>
          <a:ln/>
        </p:spPr>
        <p:style>
          <a:lnRef idx="2">
            <a:schemeClr val="accent3"/>
          </a:lnRef>
          <a:fillRef idx="1">
            <a:schemeClr val="lt1"/>
          </a:fillRef>
          <a:effectRef idx="0">
            <a:schemeClr val="accent3"/>
          </a:effectRef>
          <a:fontRef idx="minor">
            <a:schemeClr val="dk1"/>
          </a:fontRef>
        </p:style>
        <p:txBody>
          <a:bodyPr wrap="square" tIns="0" bIns="0" rtlCol="0" anchor="ctr">
            <a:spAutoFit/>
          </a:bodyPr>
          <a:lstStyle/>
          <a:p>
            <a:r>
              <a:rPr lang="ja-JP" altLang="en-US" sz="1800" b="1" dirty="0"/>
              <a:t>　　　　　　　　　　学習内容について</a:t>
            </a:r>
          </a:p>
          <a:p>
            <a:pPr fontAlgn="t"/>
            <a:r>
              <a:rPr lang="ja-JP" altLang="en-US" sz="1200" dirty="0"/>
              <a:t>●教科として「外国語」や「家庭科」の学習が始まります。</a:t>
            </a:r>
          </a:p>
          <a:p>
            <a:r>
              <a:rPr lang="ja-JP" altLang="en-US" sz="1200" dirty="0"/>
              <a:t>●学習内容が多くなる上に、社会や世界に目を向けた学習もします。</a:t>
            </a:r>
          </a:p>
          <a:p>
            <a:r>
              <a:rPr lang="ja-JP" altLang="en-US" sz="1200" dirty="0"/>
              <a:t>●筋道を立てて考える論理的な内容の学習や抽象的な内容の学習が増えてきます。</a:t>
            </a:r>
          </a:p>
          <a:p>
            <a:r>
              <a:rPr lang="ja-JP" altLang="en-US" sz="1200" dirty="0"/>
              <a:t>●自分で課題を見つけ、解決していく学習（問題解決的な学習）が多くなります。</a:t>
            </a:r>
          </a:p>
          <a:p>
            <a:r>
              <a:rPr lang="ja-JP" altLang="en-US" sz="1200" dirty="0"/>
              <a:t>●「学び方」や「ものの考え方」を育てる学習をします。</a:t>
            </a:r>
            <a:endParaRPr kumimoji="1" lang="ja-JP" altLang="en-US" sz="1200" b="1" spc="300" dirty="0">
              <a:solidFill>
                <a:schemeClr val="tx1">
                  <a:lumMod val="85000"/>
                  <a:lumOff val="15000"/>
                </a:schemeClr>
              </a:solidFill>
              <a:latin typeface="メイリオ" pitchFamily="50" charset="-128"/>
              <a:ea typeface="メイリオ" pitchFamily="50" charset="-128"/>
            </a:endParaRPr>
          </a:p>
        </p:txBody>
      </p:sp>
      <p:sp>
        <p:nvSpPr>
          <p:cNvPr id="3" name="正方形/長方形 2"/>
          <p:cNvSpPr/>
          <p:nvPr/>
        </p:nvSpPr>
        <p:spPr>
          <a:xfrm>
            <a:off x="0" y="0"/>
            <a:ext cx="828303" cy="10693400"/>
          </a:xfrm>
          <a:prstGeom prst="rect">
            <a:avLst/>
          </a:prstGeom>
          <a:solidFill>
            <a:schemeClr val="accent5">
              <a:lumMod val="40000"/>
              <a:lumOff val="6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1007343" y="4218563"/>
            <a:ext cx="6120680" cy="258532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ja-JP" altLang="en-US" sz="1200" dirty="0"/>
              <a:t>　</a:t>
            </a:r>
            <a:r>
              <a:rPr lang="ja-JP" altLang="en-US" sz="1800" b="1" dirty="0"/>
              <a:t>　　　　　　　　　家庭学習のポイント</a:t>
            </a:r>
          </a:p>
          <a:p>
            <a:r>
              <a:rPr lang="ja-JP" altLang="en-US" sz="1200" dirty="0"/>
              <a:t>■</a:t>
            </a:r>
            <a:r>
              <a:rPr lang="ja-JP" altLang="en-US" sz="1200" dirty="0">
                <a:latin typeface="HG丸ｺﾞｼｯｸM-PRO" pitchFamily="50" charset="-128"/>
                <a:ea typeface="HG丸ｺﾞｼｯｸM-PRO" pitchFamily="50" charset="-128"/>
              </a:rPr>
              <a:t>　子どもの学習に関心を！</a:t>
            </a:r>
          </a:p>
          <a:p>
            <a:r>
              <a:rPr lang="ja-JP" altLang="en-US" sz="1200" dirty="0"/>
              <a:t>　　</a:t>
            </a:r>
            <a:r>
              <a:rPr lang="ja-JP" altLang="en-US" sz="1200" dirty="0">
                <a:solidFill>
                  <a:srgbClr val="FF0000"/>
                </a:solidFill>
              </a:rPr>
              <a:t>　</a:t>
            </a:r>
            <a:r>
              <a:rPr lang="ja-JP" altLang="en-US" sz="1200" b="1" dirty="0">
                <a:solidFill>
                  <a:srgbClr val="FF0000"/>
                </a:solidFill>
              </a:rPr>
              <a:t>計画を立てて、自力で学習が進められるように見守りましょう。</a:t>
            </a:r>
          </a:p>
          <a:p>
            <a:r>
              <a:rPr lang="ja-JP" altLang="en-US" sz="1200" dirty="0"/>
              <a:t>　</a:t>
            </a:r>
            <a:r>
              <a:rPr lang="ja-JP" altLang="en-US" sz="1200" dirty="0">
                <a:latin typeface="HG丸ｺﾞｼｯｸM-PRO" pitchFamily="50" charset="-128"/>
                <a:ea typeface="HG丸ｺﾞｼｯｸM-PRO" pitchFamily="50" charset="-128"/>
              </a:rPr>
              <a:t> ・　子どもの小さな進歩や努力を見逃さず、心からほめましょう。</a:t>
            </a:r>
          </a:p>
          <a:p>
            <a:r>
              <a:rPr lang="ja-JP" altLang="en-US" sz="1200" dirty="0">
                <a:latin typeface="HG丸ｺﾞｼｯｸM-PRO" pitchFamily="50" charset="-128"/>
                <a:ea typeface="HG丸ｺﾞｼｯｸM-PRO" pitchFamily="50" charset="-128"/>
              </a:rPr>
              <a:t>　・　兄弟やほかの子と比べずに、昨日のわが子と比べましょう。</a:t>
            </a:r>
          </a:p>
          <a:p>
            <a:r>
              <a:rPr lang="ja-JP" altLang="en-US" sz="1200" dirty="0">
                <a:latin typeface="HG丸ｺﾞｼｯｸM-PRO" pitchFamily="50" charset="-128"/>
                <a:ea typeface="HG丸ｺﾞｼｯｸM-PRO" pitchFamily="50" charset="-128"/>
              </a:rPr>
              <a:t>■　勉強する場所の環境づくりを！</a:t>
            </a:r>
          </a:p>
          <a:p>
            <a:r>
              <a:rPr lang="ja-JP" altLang="en-US" sz="1200" dirty="0">
                <a:latin typeface="HG丸ｺﾞｼｯｸM-PRO" pitchFamily="50" charset="-128"/>
                <a:ea typeface="HG丸ｺﾞｼｯｸM-PRO" pitchFamily="50" charset="-128"/>
              </a:rPr>
              <a:t>　　</a:t>
            </a:r>
            <a:r>
              <a:rPr lang="ja-JP" altLang="en-US" sz="1200" b="1" dirty="0">
                <a:solidFill>
                  <a:srgbClr val="FF0000"/>
                </a:solidFill>
                <a:latin typeface="+mn-ea"/>
              </a:rPr>
              <a:t>自分に合った生活リズムと学習リズムをつくりましょう。</a:t>
            </a:r>
          </a:p>
          <a:p>
            <a:r>
              <a:rPr lang="ja-JP" altLang="en-US" sz="1200" dirty="0">
                <a:latin typeface="HG丸ｺﾞｼｯｸM-PRO" pitchFamily="50" charset="-128"/>
                <a:ea typeface="HG丸ｺﾞｼｯｸM-PRO" pitchFamily="50" charset="-128"/>
              </a:rPr>
              <a:t>　・　夕食の前や後、早朝など、学習に取り組む時間帯を決めましょう。</a:t>
            </a:r>
          </a:p>
          <a:p>
            <a:r>
              <a:rPr lang="ja-JP" altLang="en-US" sz="1200" dirty="0">
                <a:latin typeface="HG丸ｺﾞｼｯｸM-PRO" pitchFamily="50" charset="-128"/>
                <a:ea typeface="HG丸ｺﾞｼｯｸM-PRO" pitchFamily="50" charset="-128"/>
              </a:rPr>
              <a:t>　・　一週間に一度でも、じっくりと読書をする時間をつくりましょう。  </a:t>
            </a:r>
          </a:p>
          <a:p>
            <a:r>
              <a:rPr lang="ja-JP" altLang="en-US" sz="1200" dirty="0">
                <a:latin typeface="HG丸ｺﾞｼｯｸM-PRO" pitchFamily="50" charset="-128"/>
                <a:ea typeface="HG丸ｺﾞｼｯｸM-PRO" pitchFamily="50" charset="-128"/>
              </a:rPr>
              <a:t>■　家庭と学校との連携を！</a:t>
            </a:r>
          </a:p>
          <a:p>
            <a:r>
              <a:rPr lang="ja-JP" altLang="en-US" sz="1200" dirty="0">
                <a:latin typeface="HG丸ｺﾞｼｯｸM-PRO" pitchFamily="50" charset="-128"/>
                <a:ea typeface="HG丸ｺﾞｼｯｸM-PRO" pitchFamily="50" charset="-128"/>
              </a:rPr>
              <a:t>　　</a:t>
            </a:r>
            <a:r>
              <a:rPr lang="ja-JP" altLang="en-US" sz="1200" b="1" dirty="0">
                <a:solidFill>
                  <a:srgbClr val="FF0000"/>
                </a:solidFill>
                <a:latin typeface="+mn-ea"/>
              </a:rPr>
              <a:t>悩みや不安を感じやすい時期です。心配があれば、担任に相談しましょう。</a:t>
            </a:r>
            <a:r>
              <a:rPr lang="ja-JP" altLang="en-US" sz="1200" b="1" dirty="0">
                <a:solidFill>
                  <a:srgbClr val="FF0000"/>
                </a:solidFill>
                <a:latin typeface="HG丸ｺﾞｼｯｸM-PRO" pitchFamily="50" charset="-128"/>
                <a:ea typeface="HG丸ｺﾞｼｯｸM-PRO" pitchFamily="50" charset="-128"/>
              </a:rPr>
              <a:t>　</a:t>
            </a:r>
          </a:p>
          <a:p>
            <a:r>
              <a:rPr lang="ja-JP" altLang="en-US" sz="1200" dirty="0">
                <a:latin typeface="HG丸ｺﾞｼｯｸM-PRO" pitchFamily="50" charset="-128"/>
                <a:ea typeface="HG丸ｺﾞｼｯｸM-PRO" pitchFamily="50" charset="-128"/>
              </a:rPr>
              <a:t>　・　学校の教育相談を利用しましょう。</a:t>
            </a:r>
            <a:endParaRPr lang="en-US" altLang="ja-JP" sz="1200" spc="300" dirty="0">
              <a:solidFill>
                <a:schemeClr val="tx1">
                  <a:lumMod val="85000"/>
                  <a:lumOff val="15000"/>
                </a:schemeClr>
              </a:solidFill>
              <a:latin typeface="メイリオ" pitchFamily="50" charset="-128"/>
              <a:ea typeface="メイリオ" pitchFamily="50" charset="-128"/>
            </a:endParaRPr>
          </a:p>
          <a:p>
            <a:r>
              <a:rPr lang="ja-JP" altLang="en-US" sz="1200" dirty="0">
                <a:latin typeface="HG丸ｺﾞｼｯｸM-PRO" pitchFamily="50" charset="-128"/>
                <a:ea typeface="HG丸ｺﾞｼｯｸM-PRO" pitchFamily="50" charset="-128"/>
              </a:rPr>
              <a:t>　・　家庭でも結論を急がずに子どもの話をゆっくり聞きましょう。　</a:t>
            </a:r>
            <a:endParaRPr lang="en-US" altLang="ja-JP" sz="1200" spc="300" dirty="0">
              <a:solidFill>
                <a:schemeClr val="tx1">
                  <a:lumMod val="85000"/>
                  <a:lumOff val="15000"/>
                </a:schemeClr>
              </a:solidFill>
              <a:latin typeface="メイリオ" pitchFamily="50" charset="-128"/>
              <a:ea typeface="メイリオ" pitchFamily="50" charset="-128"/>
            </a:endParaRPr>
          </a:p>
        </p:txBody>
      </p:sp>
      <p:sp>
        <p:nvSpPr>
          <p:cNvPr id="10" name="テキスト ボックス 9"/>
          <p:cNvSpPr txBox="1"/>
          <p:nvPr/>
        </p:nvSpPr>
        <p:spPr>
          <a:xfrm>
            <a:off x="180231" y="4914652"/>
            <a:ext cx="615553" cy="5515316"/>
          </a:xfrm>
          <a:prstGeom prst="rect">
            <a:avLst/>
          </a:prstGeom>
          <a:noFill/>
        </p:spPr>
        <p:txBody>
          <a:bodyPr vert="eaVert" wrap="square" rtlCol="0" anchor="ctr" anchorCtr="0">
            <a:spAutoFit/>
          </a:bodyPr>
          <a:lstStyle/>
          <a:p>
            <a:pPr algn="just"/>
            <a:r>
              <a:rPr lang="ja-JP" altLang="en-US" sz="2800" b="1" spc="300" dirty="0">
                <a:solidFill>
                  <a:srgbClr val="FF0000"/>
                </a:solidFill>
                <a:latin typeface="メイリオ" pitchFamily="50" charset="-128"/>
                <a:ea typeface="メイリオ" pitchFamily="50" charset="-128"/>
              </a:rPr>
              <a:t>計画的に学習を進めよう</a:t>
            </a:r>
            <a:endParaRPr kumimoji="1" lang="ja-JP" altLang="en-US" sz="4800" b="1" spc="300" dirty="0">
              <a:solidFill>
                <a:schemeClr val="accent3">
                  <a:lumMod val="75000"/>
                </a:schemeClr>
              </a:solidFill>
              <a:latin typeface="メイリオ" pitchFamily="50" charset="-128"/>
              <a:ea typeface="メイリオ" pitchFamily="50" charset="-128"/>
            </a:endParaRPr>
          </a:p>
        </p:txBody>
      </p:sp>
      <p:sp>
        <p:nvSpPr>
          <p:cNvPr id="20" name="正方形/長方形 19"/>
          <p:cNvSpPr/>
          <p:nvPr/>
        </p:nvSpPr>
        <p:spPr>
          <a:xfrm>
            <a:off x="902919" y="583139"/>
            <a:ext cx="2877712" cy="923330"/>
          </a:xfrm>
          <a:prstGeom prst="rect">
            <a:avLst/>
          </a:prstGeom>
          <a:noFill/>
        </p:spPr>
        <p:txBody>
          <a:bodyPr wrap="none" lIns="91440" tIns="45720" rIns="91440" bIns="45720">
            <a:spAutoFit/>
          </a:bodyPr>
          <a:lstStyle/>
          <a:p>
            <a:pPr algn="ctr"/>
            <a:r>
              <a:rPr lang="ja-JP" altLang="en-US" sz="5400" b="1" cap="none" spc="0" dirty="0">
                <a:ln w="19050">
                  <a:solidFill>
                    <a:schemeClr val="tx2">
                      <a:tint val="1000"/>
                    </a:schemeClr>
                  </a:solidFill>
                  <a:prstDash val="solid"/>
                </a:ln>
                <a:solidFill>
                  <a:schemeClr val="accent5">
                    <a:lumMod val="75000"/>
                  </a:schemeClr>
                </a:solidFill>
                <a:effectLst>
                  <a:outerShdw blurRad="50000" dist="50800" dir="7500000" algn="tl">
                    <a:srgbClr val="000000">
                      <a:shade val="5000"/>
                      <a:alpha val="35000"/>
                    </a:srgbClr>
                  </a:outerShdw>
                </a:effectLst>
              </a:rPr>
              <a:t>５・６年生</a:t>
            </a:r>
          </a:p>
        </p:txBody>
      </p:sp>
      <p:sp>
        <p:nvSpPr>
          <p:cNvPr id="22" name="対角する 2 つの角を丸めた四角形 21"/>
          <p:cNvSpPr/>
          <p:nvPr/>
        </p:nvSpPr>
        <p:spPr>
          <a:xfrm>
            <a:off x="3992413" y="838072"/>
            <a:ext cx="2808312" cy="432048"/>
          </a:xfrm>
          <a:prstGeom prst="round2DiagRect">
            <a:avLst/>
          </a:prstGeom>
          <a:ln>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a:t>この時期の子どもたち</a:t>
            </a:r>
          </a:p>
        </p:txBody>
      </p:sp>
      <p:sp>
        <p:nvSpPr>
          <p:cNvPr id="1031" name="Rectangle 7"/>
          <p:cNvSpPr>
            <a:spLocks noChangeArrowheads="1"/>
          </p:cNvSpPr>
          <p:nvPr/>
        </p:nvSpPr>
        <p:spPr bwMode="auto">
          <a:xfrm>
            <a:off x="0" y="0"/>
            <a:ext cx="7561263"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endParaRPr>
          </a:p>
        </p:txBody>
      </p:sp>
      <p:sp>
        <p:nvSpPr>
          <p:cNvPr id="31" name="テキスト ボックス 30"/>
          <p:cNvSpPr txBox="1"/>
          <p:nvPr/>
        </p:nvSpPr>
        <p:spPr>
          <a:xfrm>
            <a:off x="2184995" y="1573744"/>
            <a:ext cx="5112568" cy="1107996"/>
          </a:xfrm>
          <a:prstGeom prst="rect">
            <a:avLst/>
          </a:prstGeom>
          <a:noFill/>
        </p:spPr>
        <p:txBody>
          <a:bodyPr wrap="square" tIns="0" bIns="0" rtlCol="0" anchor="ctr">
            <a:spAutoFit/>
          </a:bodyPr>
          <a:lstStyle/>
          <a:p>
            <a:pPr fontAlgn="t"/>
            <a:r>
              <a:rPr lang="ja-JP" altLang="en-US" sz="1200" dirty="0">
                <a:latin typeface="HG丸ｺﾞｼｯｸM-PRO" pitchFamily="50" charset="-128"/>
                <a:ea typeface="HG丸ｺﾞｼｯｸM-PRO" pitchFamily="50" charset="-128"/>
              </a:rPr>
              <a:t>  一人前に接してもらっているか、大切にされているかなど、まわりからの評価が気になります。また、自分を客観的に見つめたり、友だちと自分を比べたりするようになります。</a:t>
            </a:r>
          </a:p>
          <a:p>
            <a:pPr fontAlgn="t"/>
            <a:r>
              <a:rPr lang="ja-JP" altLang="en-US" sz="1200" dirty="0">
                <a:latin typeface="HG丸ｺﾞｼｯｸM-PRO" pitchFamily="50" charset="-128"/>
                <a:ea typeface="HG丸ｺﾞｼｯｸM-PRO" pitchFamily="50" charset="-128"/>
              </a:rPr>
              <a:t>　考える力も大人並になり、時には大人への反抗も見られます。得意な教科と苦手な教科を意識し始めます。先生や家族のアドバイスにより、学習に対する意欲や興味・関心が大きく左右されます。</a:t>
            </a:r>
            <a:endParaRPr kumimoji="1" lang="ja-JP" altLang="en-US" sz="1200" b="1" spc="300" dirty="0">
              <a:solidFill>
                <a:schemeClr val="tx1">
                  <a:lumMod val="85000"/>
                  <a:lumOff val="15000"/>
                </a:schemeClr>
              </a:solidFill>
              <a:latin typeface="HG丸ｺﾞｼｯｸM-PRO" pitchFamily="50" charset="-128"/>
              <a:ea typeface="HG丸ｺﾞｼｯｸM-PRO" pitchFamily="50" charset="-128"/>
            </a:endParaRPr>
          </a:p>
        </p:txBody>
      </p:sp>
      <p:sp>
        <p:nvSpPr>
          <p:cNvPr id="32" name="下矢印 31"/>
          <p:cNvSpPr/>
          <p:nvPr/>
        </p:nvSpPr>
        <p:spPr>
          <a:xfrm>
            <a:off x="324247" y="4266580"/>
            <a:ext cx="360040" cy="432048"/>
          </a:xfrm>
          <a:prstGeom prst="downArrow">
            <a:avLst/>
          </a:prstGeom>
          <a:solidFill>
            <a:srgbClr val="00B0F0"/>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4136651" y="7011302"/>
            <a:ext cx="2952328" cy="2431435"/>
          </a:xfrm>
          <a:prstGeom prst="rect">
            <a:avLst/>
          </a:prstGeom>
          <a:solidFill>
            <a:schemeClr val="accent1">
              <a:lumMod val="40000"/>
              <a:lumOff val="60000"/>
            </a:schemeClr>
          </a:solidFill>
        </p:spPr>
        <p:txBody>
          <a:bodyPr wrap="square" tIns="0" bIns="0" rtlCol="0" anchor="ctr">
            <a:spAutoFit/>
          </a:bodyPr>
          <a:lstStyle/>
          <a:p>
            <a:pPr algn="ctr"/>
            <a:r>
              <a:rPr lang="ja-JP" altLang="en-US" sz="1400" b="1" i="1" dirty="0">
                <a:latin typeface="HG丸ｺﾞｼｯｸM-PRO" pitchFamily="50" charset="-128"/>
                <a:ea typeface="HG丸ｺﾞｼｯｸM-PRO" pitchFamily="50" charset="-128"/>
              </a:rPr>
              <a:t>「</a:t>
            </a:r>
            <a:r>
              <a:rPr lang="ja-JP" altLang="ja-JP" sz="1400" b="1" i="1" dirty="0">
                <a:latin typeface="HG丸ｺﾞｼｯｸM-PRO" pitchFamily="50" charset="-128"/>
                <a:ea typeface="HG丸ｺﾞｼｯｸM-PRO" pitchFamily="50" charset="-128"/>
              </a:rPr>
              <a:t>褒めること</a:t>
            </a:r>
            <a:r>
              <a:rPr lang="ja-JP" altLang="en-US" sz="1400" b="1" i="1" dirty="0">
                <a:latin typeface="HG丸ｺﾞｼｯｸM-PRO" pitchFamily="50" charset="-128"/>
                <a:ea typeface="HG丸ｺﾞｼｯｸM-PRO" pitchFamily="50" charset="-128"/>
              </a:rPr>
              <a:t>」「</a:t>
            </a:r>
            <a:r>
              <a:rPr lang="ja-JP" altLang="ja-JP" sz="1400" b="1" i="1" dirty="0">
                <a:latin typeface="HG丸ｺﾞｼｯｸM-PRO" pitchFamily="50" charset="-128"/>
                <a:ea typeface="HG丸ｺﾞｼｯｸM-PRO" pitchFamily="50" charset="-128"/>
              </a:rPr>
              <a:t>叱</a:t>
            </a:r>
            <a:r>
              <a:rPr lang="ja-JP" altLang="en-US" sz="1400" b="1" i="1" dirty="0">
                <a:latin typeface="HG丸ｺﾞｼｯｸM-PRO" pitchFamily="50" charset="-128"/>
                <a:ea typeface="HG丸ｺﾞｼｯｸM-PRO" pitchFamily="50" charset="-128"/>
              </a:rPr>
              <a:t>ること」</a:t>
            </a:r>
          </a:p>
          <a:p>
            <a:r>
              <a:rPr lang="ja-JP" altLang="en-US" sz="1200" dirty="0">
                <a:latin typeface="HG丸ｺﾞｼｯｸM-PRO" pitchFamily="50" charset="-128"/>
                <a:ea typeface="HG丸ｺﾞｼｯｸM-PRO" pitchFamily="50" charset="-128"/>
              </a:rPr>
              <a:t>　</a:t>
            </a:r>
            <a:r>
              <a:rPr lang="ja-JP" altLang="ja-JP" sz="1200" dirty="0">
                <a:latin typeface="HG丸ｺﾞｼｯｸM-PRO" pitchFamily="50" charset="-128"/>
                <a:ea typeface="HG丸ｺﾞｼｯｸM-PRO" pitchFamily="50" charset="-128"/>
              </a:rPr>
              <a:t>子</a:t>
            </a:r>
            <a:r>
              <a:rPr lang="ja-JP" altLang="en-US" sz="1200" dirty="0">
                <a:latin typeface="HG丸ｺﾞｼｯｸM-PRO" pitchFamily="50" charset="-128"/>
                <a:ea typeface="HG丸ｺﾞｼｯｸM-PRO" pitchFamily="50" charset="-128"/>
              </a:rPr>
              <a:t>ども</a:t>
            </a:r>
            <a:r>
              <a:rPr lang="ja-JP" altLang="ja-JP" sz="1200" dirty="0">
                <a:latin typeface="HG丸ｺﾞｼｯｸM-PRO" pitchFamily="50" charset="-128"/>
                <a:ea typeface="HG丸ｺﾞｼｯｸM-PRO" pitchFamily="50" charset="-128"/>
              </a:rPr>
              <a:t>が何かいいことをしたり、何か</a:t>
            </a:r>
            <a:r>
              <a:rPr lang="ja-JP" altLang="en-US" sz="1200" dirty="0">
                <a:latin typeface="HG丸ｺﾞｼｯｸM-PRO" pitchFamily="50" charset="-128"/>
                <a:ea typeface="HG丸ｺﾞｼｯｸM-PRO" pitchFamily="50" charset="-128"/>
              </a:rPr>
              <a:t>が</a:t>
            </a:r>
            <a:r>
              <a:rPr lang="ja-JP" altLang="ja-JP" sz="1200" dirty="0">
                <a:latin typeface="HG丸ｺﾞｼｯｸM-PRO" pitchFamily="50" charset="-128"/>
                <a:ea typeface="HG丸ｺﾞｼｯｸM-PRO" pitchFamily="50" charset="-128"/>
              </a:rPr>
              <a:t>できるようになったときに大切なことは、子</a:t>
            </a:r>
            <a:r>
              <a:rPr lang="ja-JP" altLang="en-US" sz="1200" dirty="0">
                <a:latin typeface="HG丸ｺﾞｼｯｸM-PRO" pitchFamily="50" charset="-128"/>
                <a:ea typeface="HG丸ｺﾞｼｯｸM-PRO" pitchFamily="50" charset="-128"/>
              </a:rPr>
              <a:t>ども</a:t>
            </a:r>
            <a:r>
              <a:rPr lang="ja-JP" altLang="ja-JP" sz="1200" dirty="0">
                <a:latin typeface="HG丸ｺﾞｼｯｸM-PRO" pitchFamily="50" charset="-128"/>
                <a:ea typeface="HG丸ｺﾞｼｯｸM-PRO" pitchFamily="50" charset="-128"/>
              </a:rPr>
              <a:t>といっしょになって喜んであげることです。自分のことのように心</a:t>
            </a:r>
            <a:r>
              <a:rPr lang="ja-JP" altLang="en-US" sz="1200" dirty="0">
                <a:latin typeface="HG丸ｺﾞｼｯｸM-PRO" pitchFamily="50" charset="-128"/>
                <a:ea typeface="HG丸ｺﾞｼｯｸM-PRO" pitchFamily="50" charset="-128"/>
              </a:rPr>
              <a:t>の</a:t>
            </a:r>
            <a:r>
              <a:rPr lang="ja-JP" altLang="ja-JP" sz="1200" dirty="0">
                <a:latin typeface="HG丸ｺﾞｼｯｸM-PRO" pitchFamily="50" charset="-128"/>
                <a:ea typeface="HG丸ｺﾞｼｯｸM-PRO" pitchFamily="50" charset="-128"/>
              </a:rPr>
              <a:t>底からうれしいと思</a:t>
            </a:r>
            <a:r>
              <a:rPr lang="ja-JP" altLang="en-US" sz="1200" dirty="0">
                <a:latin typeface="HG丸ｺﾞｼｯｸM-PRO" pitchFamily="50" charset="-128"/>
                <a:ea typeface="HG丸ｺﾞｼｯｸM-PRO" pitchFamily="50" charset="-128"/>
              </a:rPr>
              <a:t>うことです。</a:t>
            </a:r>
          </a:p>
          <a:p>
            <a:r>
              <a:rPr lang="ja-JP" altLang="en-US" sz="1200" dirty="0">
                <a:latin typeface="HG丸ｺﾞｼｯｸM-PRO" pitchFamily="50" charset="-128"/>
                <a:ea typeface="HG丸ｺﾞｼｯｸM-PRO" pitchFamily="50" charset="-128"/>
              </a:rPr>
              <a:t>　</a:t>
            </a:r>
            <a:r>
              <a:rPr lang="ja-JP" altLang="ja-JP" sz="1200" dirty="0">
                <a:latin typeface="HG丸ｺﾞｼｯｸM-PRO" pitchFamily="50" charset="-128"/>
                <a:ea typeface="HG丸ｺﾞｼｯｸM-PRO" pitchFamily="50" charset="-128"/>
              </a:rPr>
              <a:t>子</a:t>
            </a:r>
            <a:r>
              <a:rPr lang="ja-JP" altLang="en-US" sz="1200" dirty="0">
                <a:latin typeface="HG丸ｺﾞｼｯｸM-PRO" pitchFamily="50" charset="-128"/>
                <a:ea typeface="HG丸ｺﾞｼｯｸM-PRO" pitchFamily="50" charset="-128"/>
              </a:rPr>
              <a:t>ども</a:t>
            </a:r>
            <a:r>
              <a:rPr lang="ja-JP" altLang="ja-JP" sz="1200" dirty="0">
                <a:latin typeface="HG丸ｺﾞｼｯｸM-PRO" pitchFamily="50" charset="-128"/>
                <a:ea typeface="HG丸ｺﾞｼｯｸM-PRO" pitchFamily="50" charset="-128"/>
              </a:rPr>
              <a:t>が間違ったことをし</a:t>
            </a:r>
            <a:r>
              <a:rPr lang="ja-JP" altLang="en-US" sz="1200" dirty="0">
                <a:latin typeface="HG丸ｺﾞｼｯｸM-PRO" pitchFamily="50" charset="-128"/>
                <a:ea typeface="HG丸ｺﾞｼｯｸM-PRO" pitchFamily="50" charset="-128"/>
              </a:rPr>
              <a:t>たときは、</a:t>
            </a:r>
            <a:r>
              <a:rPr lang="ja-JP" altLang="ja-JP" sz="1200" dirty="0">
                <a:latin typeface="HG丸ｺﾞｼｯｸM-PRO" pitchFamily="50" charset="-128"/>
                <a:ea typeface="HG丸ｺﾞｼｯｸM-PRO" pitchFamily="50" charset="-128"/>
              </a:rPr>
              <a:t>残念で悲しい気持ちを</a:t>
            </a:r>
            <a:r>
              <a:rPr lang="ja-JP" altLang="en-US" sz="1200" dirty="0">
                <a:latin typeface="HG丸ｺﾞｼｯｸM-PRO" pitchFamily="50" charset="-128"/>
                <a:ea typeface="HG丸ｺﾞｼｯｸM-PRO" pitchFamily="50" charset="-128"/>
              </a:rPr>
              <a:t>表情に</a:t>
            </a:r>
            <a:r>
              <a:rPr lang="ja-JP" altLang="ja-JP" sz="1200" dirty="0">
                <a:latin typeface="HG丸ｺﾞｼｯｸM-PRO" pitchFamily="50" charset="-128"/>
                <a:ea typeface="HG丸ｺﾞｼｯｸM-PRO" pitchFamily="50" charset="-128"/>
              </a:rPr>
              <a:t>表わしましょう。親が叱らなければならないことは、子</a:t>
            </a:r>
            <a:r>
              <a:rPr lang="ja-JP" altLang="en-US" sz="1200" dirty="0">
                <a:latin typeface="HG丸ｺﾞｼｯｸM-PRO" pitchFamily="50" charset="-128"/>
                <a:ea typeface="HG丸ｺﾞｼｯｸM-PRO" pitchFamily="50" charset="-128"/>
              </a:rPr>
              <a:t>ども</a:t>
            </a:r>
            <a:r>
              <a:rPr lang="ja-JP" altLang="ja-JP" sz="1200" dirty="0">
                <a:latin typeface="HG丸ｺﾞｼｯｸM-PRO" pitchFamily="50" charset="-128"/>
                <a:ea typeface="HG丸ｺﾞｼｯｸM-PRO" pitchFamily="50" charset="-128"/>
              </a:rPr>
              <a:t>にとっても悲し</a:t>
            </a:r>
            <a:r>
              <a:rPr lang="ja-JP" altLang="en-US" sz="1200" dirty="0">
                <a:latin typeface="HG丸ｺﾞｼｯｸM-PRO" pitchFamily="50" charset="-128"/>
                <a:ea typeface="HG丸ｺﾞｼｯｸM-PRO" pitchFamily="50" charset="-128"/>
              </a:rPr>
              <a:t>むべき</a:t>
            </a:r>
            <a:r>
              <a:rPr lang="ja-JP" altLang="ja-JP" sz="1200" dirty="0">
                <a:latin typeface="HG丸ｺﾞｼｯｸM-PRO" pitchFamily="50" charset="-128"/>
                <a:ea typeface="HG丸ｺﾞｼｯｸM-PRO" pitchFamily="50" charset="-128"/>
              </a:rPr>
              <a:t>出来事</a:t>
            </a:r>
            <a:r>
              <a:rPr lang="ja-JP" altLang="en-US" sz="1200" dirty="0">
                <a:latin typeface="HG丸ｺﾞｼｯｸM-PRO" pitchFamily="50" charset="-128"/>
                <a:ea typeface="HG丸ｺﾞｼｯｸM-PRO" pitchFamily="50" charset="-128"/>
              </a:rPr>
              <a:t>のはず</a:t>
            </a:r>
            <a:r>
              <a:rPr lang="ja-JP" altLang="ja-JP" sz="1200" dirty="0">
                <a:latin typeface="HG丸ｺﾞｼｯｸM-PRO" pitchFamily="50" charset="-128"/>
                <a:ea typeface="HG丸ｺﾞｼｯｸM-PRO" pitchFamily="50" charset="-128"/>
              </a:rPr>
              <a:t>です。親子でその悲しみを共有しましょう。親の</a:t>
            </a:r>
            <a:r>
              <a:rPr lang="ja-JP" altLang="en-US" sz="1200" dirty="0">
                <a:latin typeface="HG丸ｺﾞｼｯｸM-PRO" pitchFamily="50" charset="-128"/>
                <a:ea typeface="HG丸ｺﾞｼｯｸM-PRO" pitchFamily="50" charset="-128"/>
              </a:rPr>
              <a:t>感情的な叱責</a:t>
            </a:r>
            <a:r>
              <a:rPr lang="ja-JP" altLang="ja-JP" sz="1200" dirty="0">
                <a:latin typeface="HG丸ｺﾞｼｯｸM-PRO" pitchFamily="50" charset="-128"/>
                <a:ea typeface="HG丸ｺﾞｼｯｸM-PRO" pitchFamily="50" charset="-128"/>
              </a:rPr>
              <a:t>は、子</a:t>
            </a:r>
            <a:r>
              <a:rPr lang="ja-JP" altLang="en-US" sz="1200" dirty="0">
                <a:latin typeface="HG丸ｺﾞｼｯｸM-PRO" pitchFamily="50" charset="-128"/>
                <a:ea typeface="HG丸ｺﾞｼｯｸM-PRO" pitchFamily="50" charset="-128"/>
              </a:rPr>
              <a:t>ども</a:t>
            </a:r>
            <a:r>
              <a:rPr lang="ja-JP" altLang="ja-JP" sz="1200" dirty="0">
                <a:latin typeface="HG丸ｺﾞｼｯｸM-PRO" pitchFamily="50" charset="-128"/>
                <a:ea typeface="HG丸ｺﾞｼｯｸM-PRO" pitchFamily="50" charset="-128"/>
              </a:rPr>
              <a:t>の心</a:t>
            </a:r>
            <a:r>
              <a:rPr lang="ja-JP" altLang="en-US" sz="1200" dirty="0">
                <a:latin typeface="HG丸ｺﾞｼｯｸM-PRO" pitchFamily="50" charset="-128"/>
                <a:ea typeface="HG丸ｺﾞｼｯｸM-PRO" pitchFamily="50" charset="-128"/>
              </a:rPr>
              <a:t>を</a:t>
            </a:r>
            <a:r>
              <a:rPr lang="ja-JP" altLang="ja-JP" sz="1200" dirty="0">
                <a:latin typeface="HG丸ｺﾞｼｯｸM-PRO" pitchFamily="50" charset="-128"/>
                <a:ea typeface="HG丸ｺﾞｼｯｸM-PRO" pitchFamily="50" charset="-128"/>
              </a:rPr>
              <a:t>閉ざ</a:t>
            </a:r>
            <a:r>
              <a:rPr lang="ja-JP" altLang="en-US" sz="1200" dirty="0">
                <a:latin typeface="HG丸ｺﾞｼｯｸM-PRO" pitchFamily="50" charset="-128"/>
                <a:ea typeface="HG丸ｺﾞｼｯｸM-PRO" pitchFamily="50" charset="-128"/>
              </a:rPr>
              <a:t>して</a:t>
            </a:r>
            <a:r>
              <a:rPr lang="ja-JP" altLang="ja-JP" sz="1200" dirty="0">
                <a:latin typeface="HG丸ｺﾞｼｯｸM-PRO" pitchFamily="50" charset="-128"/>
                <a:ea typeface="HG丸ｺﾞｼｯｸM-PRO" pitchFamily="50" charset="-128"/>
              </a:rPr>
              <a:t>しま</a:t>
            </a:r>
            <a:r>
              <a:rPr lang="ja-JP" altLang="en-US" sz="1200" dirty="0">
                <a:latin typeface="HG丸ｺﾞｼｯｸM-PRO" pitchFamily="50" charset="-128"/>
                <a:ea typeface="HG丸ｺﾞｼｯｸM-PRO" pitchFamily="50" charset="-128"/>
              </a:rPr>
              <a:t>うことがあります。</a:t>
            </a:r>
            <a:endParaRPr lang="ja-JP" altLang="ja-JP" sz="1200" dirty="0">
              <a:latin typeface="HG丸ｺﾞｼｯｸM-PRO" pitchFamily="50" charset="-128"/>
              <a:ea typeface="HG丸ｺﾞｼｯｸM-PRO" pitchFamily="50" charset="-128"/>
            </a:endParaRPr>
          </a:p>
        </p:txBody>
      </p:sp>
      <p:sp>
        <p:nvSpPr>
          <p:cNvPr id="26" name="テキスト ボックス 25"/>
          <p:cNvSpPr txBox="1"/>
          <p:nvPr/>
        </p:nvSpPr>
        <p:spPr>
          <a:xfrm>
            <a:off x="1418059" y="7265797"/>
            <a:ext cx="2160240"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音読・読書・英単語</a:t>
            </a:r>
            <a:endParaRPr kumimoji="1" lang="ja-JP" altLang="en-US" sz="1200" b="1" spc="300" dirty="0">
              <a:solidFill>
                <a:schemeClr val="tx1">
                  <a:lumMod val="85000"/>
                  <a:lumOff val="15000"/>
                </a:schemeClr>
              </a:solidFill>
              <a:latin typeface="AR P丸ゴシック体M" pitchFamily="50" charset="-128"/>
              <a:ea typeface="AR P丸ゴシック体M" pitchFamily="50" charset="-128"/>
            </a:endParaRPr>
          </a:p>
        </p:txBody>
      </p:sp>
      <p:sp>
        <p:nvSpPr>
          <p:cNvPr id="27" name="テキスト ボックス 26"/>
          <p:cNvSpPr txBox="1"/>
          <p:nvPr/>
        </p:nvSpPr>
        <p:spPr>
          <a:xfrm>
            <a:off x="1418059" y="7932964"/>
            <a:ext cx="2160240"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暗唱・短作文</a:t>
            </a:r>
            <a:endParaRPr kumimoji="1" lang="ja-JP" altLang="en-US" sz="1200" b="1" spc="300" dirty="0">
              <a:solidFill>
                <a:schemeClr val="tx1">
                  <a:lumMod val="85000"/>
                  <a:lumOff val="15000"/>
                </a:schemeClr>
              </a:solidFill>
              <a:latin typeface="AR P丸ゴシック体M" pitchFamily="50" charset="-128"/>
              <a:ea typeface="AR P丸ゴシック体M" pitchFamily="50" charset="-128"/>
            </a:endParaRPr>
          </a:p>
        </p:txBody>
      </p:sp>
      <p:sp>
        <p:nvSpPr>
          <p:cNvPr id="28" name="テキスト ボックス 27"/>
          <p:cNvSpPr txBox="1"/>
          <p:nvPr/>
        </p:nvSpPr>
        <p:spPr>
          <a:xfrm>
            <a:off x="1418059" y="8312075"/>
            <a:ext cx="2160240"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辞書引き・県名</a:t>
            </a:r>
          </a:p>
        </p:txBody>
      </p:sp>
      <p:sp>
        <p:nvSpPr>
          <p:cNvPr id="29" name="テキスト ボックス 28"/>
          <p:cNvSpPr txBox="1"/>
          <p:nvPr/>
        </p:nvSpPr>
        <p:spPr>
          <a:xfrm>
            <a:off x="1418059" y="8720177"/>
            <a:ext cx="2160240"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調理・裁</a:t>
            </a:r>
            <a:r>
              <a:rPr kumimoji="1" lang="ja-JP" altLang="en-US" sz="1400" b="1" spc="300" dirty="0" err="1">
                <a:solidFill>
                  <a:schemeClr val="tx1">
                    <a:lumMod val="85000"/>
                    <a:lumOff val="15000"/>
                  </a:schemeClr>
                </a:solidFill>
                <a:latin typeface="AR P丸ゴシック体M" pitchFamily="50" charset="-128"/>
                <a:ea typeface="AR P丸ゴシック体M" pitchFamily="50" charset="-128"/>
              </a:rPr>
              <a:t>ほう</a:t>
            </a:r>
            <a:endParaRPr kumimoji="1" lang="ja-JP" altLang="en-US" sz="1200" b="1" spc="300" dirty="0">
              <a:solidFill>
                <a:schemeClr val="tx1">
                  <a:lumMod val="85000"/>
                  <a:lumOff val="15000"/>
                </a:schemeClr>
              </a:solidFill>
              <a:latin typeface="AR P丸ゴシック体M" pitchFamily="50" charset="-128"/>
              <a:ea typeface="AR P丸ゴシック体M" pitchFamily="50" charset="-128"/>
            </a:endParaRPr>
          </a:p>
        </p:txBody>
      </p:sp>
      <p:sp>
        <p:nvSpPr>
          <p:cNvPr id="30" name="テキスト ボックス 29"/>
          <p:cNvSpPr txBox="1"/>
          <p:nvPr/>
        </p:nvSpPr>
        <p:spPr>
          <a:xfrm>
            <a:off x="1418059" y="9086599"/>
            <a:ext cx="2160240"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工作・クロッキー</a:t>
            </a:r>
            <a:endParaRPr kumimoji="1" lang="ja-JP" altLang="en-US" sz="1200" b="1" spc="300" dirty="0">
              <a:solidFill>
                <a:schemeClr val="tx1">
                  <a:lumMod val="85000"/>
                  <a:lumOff val="15000"/>
                </a:schemeClr>
              </a:solidFill>
              <a:latin typeface="AR P丸ゴシック体M" pitchFamily="50" charset="-128"/>
              <a:ea typeface="AR P丸ゴシック体M" pitchFamily="50" charset="-128"/>
            </a:endParaRPr>
          </a:p>
        </p:txBody>
      </p:sp>
      <p:sp>
        <p:nvSpPr>
          <p:cNvPr id="35" name="テキスト ボックス 34"/>
          <p:cNvSpPr txBox="1"/>
          <p:nvPr/>
        </p:nvSpPr>
        <p:spPr>
          <a:xfrm>
            <a:off x="1480356" y="6919636"/>
            <a:ext cx="2304256" cy="276999"/>
          </a:xfrm>
          <a:prstGeom prst="rect">
            <a:avLst/>
          </a:prstGeom>
          <a:noFill/>
        </p:spPr>
        <p:txBody>
          <a:bodyPr wrap="square" tIns="0" bIns="0" rtlCol="0" anchor="ctr">
            <a:spAutoFit/>
          </a:bodyPr>
          <a:lstStyle/>
          <a:p>
            <a:pPr algn="just"/>
            <a:r>
              <a:rPr kumimoji="1" lang="ja-JP" altLang="en-US" sz="1800" b="1" spc="300" dirty="0">
                <a:solidFill>
                  <a:srgbClr val="FF0000"/>
                </a:solidFill>
                <a:latin typeface="HG丸ｺﾞｼｯｸM-PRO" pitchFamily="50" charset="-128"/>
                <a:ea typeface="HG丸ｺﾞｼｯｸM-PRO" pitchFamily="50" charset="-128"/>
              </a:rPr>
              <a:t>やってみよう！</a:t>
            </a:r>
          </a:p>
        </p:txBody>
      </p:sp>
      <p:pic>
        <p:nvPicPr>
          <p:cNvPr id="25" name="図 24" descr="131字を書く-高C.jpg"/>
          <p:cNvPicPr>
            <a:picLocks noChangeAspect="1"/>
          </p:cNvPicPr>
          <p:nvPr/>
        </p:nvPicPr>
        <p:blipFill>
          <a:blip r:embed="rId3" cstate="print"/>
          <a:stretch>
            <a:fillRect/>
          </a:stretch>
        </p:blipFill>
        <p:spPr>
          <a:xfrm>
            <a:off x="896888" y="1506469"/>
            <a:ext cx="1226418" cy="1367572"/>
          </a:xfrm>
          <a:prstGeom prst="rect">
            <a:avLst/>
          </a:prstGeom>
        </p:spPr>
      </p:pic>
      <p:pic>
        <p:nvPicPr>
          <p:cNvPr id="33" name="図 32" descr="054_学習.GIF"/>
          <p:cNvPicPr>
            <a:picLocks noChangeAspect="1"/>
          </p:cNvPicPr>
          <p:nvPr/>
        </p:nvPicPr>
        <p:blipFill>
          <a:blip r:embed="rId4" cstate="print"/>
          <a:stretch>
            <a:fillRect/>
          </a:stretch>
        </p:blipFill>
        <p:spPr>
          <a:xfrm>
            <a:off x="5884441" y="4317446"/>
            <a:ext cx="1219894" cy="1058166"/>
          </a:xfrm>
          <a:prstGeom prst="rect">
            <a:avLst/>
          </a:prstGeom>
        </p:spPr>
      </p:pic>
      <p:sp>
        <p:nvSpPr>
          <p:cNvPr id="23" name="テキスト ボックス 22">
            <a:extLst>
              <a:ext uri="{FF2B5EF4-FFF2-40B4-BE49-F238E27FC236}">
                <a16:creationId xmlns:a16="http://schemas.microsoft.com/office/drawing/2014/main" id="{5232B5BB-E884-497E-8527-2275F8BBEE63}"/>
              </a:ext>
            </a:extLst>
          </p:cNvPr>
          <p:cNvSpPr txBox="1"/>
          <p:nvPr/>
        </p:nvSpPr>
        <p:spPr>
          <a:xfrm>
            <a:off x="1418059" y="7574118"/>
            <a:ext cx="2160240"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ｼﾞｬｽﾄｽﾏｲﾙﾄﾞﾘﾙ</a:t>
            </a:r>
            <a:endParaRPr kumimoji="1" lang="ja-JP" altLang="en-US" sz="1200" b="1" spc="300" dirty="0">
              <a:solidFill>
                <a:schemeClr val="tx1">
                  <a:lumMod val="85000"/>
                  <a:lumOff val="15000"/>
                </a:schemeClr>
              </a:solidFill>
              <a:latin typeface="AR P丸ゴシック体M" pitchFamily="50" charset="-128"/>
              <a:ea typeface="AR P丸ゴシック体M" pitchFamily="50" charset="-128"/>
            </a:endParaRPr>
          </a:p>
        </p:txBody>
      </p:sp>
      <p:pic>
        <p:nvPicPr>
          <p:cNvPr id="36" name="図 35">
            <a:extLst>
              <a:ext uri="{FF2B5EF4-FFF2-40B4-BE49-F238E27FC236}">
                <a16:creationId xmlns:a16="http://schemas.microsoft.com/office/drawing/2014/main" id="{6ADA23E9-1B40-42AC-953D-82FACFBF2E87}"/>
              </a:ext>
            </a:extLst>
          </p:cNvPr>
          <p:cNvPicPr>
            <a:picLocks noChangeAspect="1"/>
          </p:cNvPicPr>
          <p:nvPr/>
        </p:nvPicPr>
        <p:blipFill>
          <a:blip r:embed="rId5"/>
          <a:stretch>
            <a:fillRect/>
          </a:stretch>
        </p:blipFill>
        <p:spPr>
          <a:xfrm>
            <a:off x="6191038" y="9580391"/>
            <a:ext cx="828303" cy="828303"/>
          </a:xfrm>
          <a:prstGeom prst="rect">
            <a:avLst/>
          </a:prstGeom>
        </p:spPr>
      </p:pic>
      <p:sp>
        <p:nvSpPr>
          <p:cNvPr id="37" name="テキスト ボックス 36">
            <a:extLst>
              <a:ext uri="{FF2B5EF4-FFF2-40B4-BE49-F238E27FC236}">
                <a16:creationId xmlns:a16="http://schemas.microsoft.com/office/drawing/2014/main" id="{FF69F669-84F6-4A8C-A218-5DD1D85AF005}"/>
              </a:ext>
            </a:extLst>
          </p:cNvPr>
          <p:cNvSpPr txBox="1"/>
          <p:nvPr/>
        </p:nvSpPr>
        <p:spPr>
          <a:xfrm>
            <a:off x="1092956" y="9580391"/>
            <a:ext cx="4918422" cy="923330"/>
          </a:xfrm>
          <a:prstGeom prst="rect">
            <a:avLst/>
          </a:prstGeom>
          <a:ln cap="rnd">
            <a:solidFill>
              <a:schemeClr val="accent1"/>
            </a:solidFill>
            <a:bevel/>
          </a:ln>
        </p:spPr>
        <p:style>
          <a:lnRef idx="2">
            <a:schemeClr val="accent1"/>
          </a:lnRef>
          <a:fillRef idx="1">
            <a:schemeClr val="lt1"/>
          </a:fillRef>
          <a:effectRef idx="0">
            <a:schemeClr val="accent1"/>
          </a:effectRef>
          <a:fontRef idx="minor">
            <a:schemeClr val="dk1"/>
          </a:fontRef>
        </p:style>
        <p:txBody>
          <a:bodyPr wrap="square" tIns="0" bIns="0" rtlCol="0" anchor="ctr">
            <a:spAutoFit/>
          </a:bodyPr>
          <a:lstStyle/>
          <a:p>
            <a:r>
              <a:rPr lang="ja-JP" altLang="en-US" sz="1200" dirty="0">
                <a:latin typeface="HG丸ｺﾞｼｯｸM-PRO" panose="020F0600000000000000" pitchFamily="50" charset="-128"/>
                <a:ea typeface="HG丸ｺﾞｼｯｸM-PRO" panose="020F0600000000000000" pitchFamily="50" charset="-128"/>
              </a:rPr>
              <a:t>千葉県教育委員会では、小学校に通う児童を対象とした、「合言葉を考えてみよう」「保護者用リーフレット」「家庭学習の事例集（「家庭学習について考えよう」サイト内）」などの情報を提供しています。子どもたちの学習習慣を確立するための一助として、ぜひ、ご家庭で、ご活用ください。</a:t>
            </a:r>
          </a:p>
        </p:txBody>
      </p:sp>
    </p:spTree>
    <p:extLst>
      <p:ext uri="{BB962C8B-B14F-4D97-AF65-F5344CB8AC3E}">
        <p14:creationId xmlns:p14="http://schemas.microsoft.com/office/powerpoint/2010/main" val="3913536540"/>
      </p:ext>
    </p:extLst>
  </p:cSld>
  <p:clrMapOvr>
    <a:masterClrMapping/>
  </p:clrMapOvr>
</p:sld>
</file>

<file path=ppt/theme/theme1.xml><?xml version="1.0" encoding="utf-8"?>
<a:theme xmlns:a="http://schemas.openxmlformats.org/drawingml/2006/main" name="companyprofile_tp_008">
  <a:themeElements>
    <a:clrScheme name="シック">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w="0"/>
      </a:spPr>
      <a:bodyPr wrap="square" rtlCol="0">
        <a:spAutoFit/>
      </a:bodyPr>
      <a:lstStyle>
        <a:defPPr algn="r">
          <a:defRPr kumimoji="1" sz="3200" b="1" spc="300" dirty="0" smtClean="0">
            <a:solidFill>
              <a:schemeClr val="accent1">
                <a:lumMod val="75000"/>
              </a:schemeClr>
            </a:solidFill>
            <a:latin typeface="メイリオ" pitchFamily="50" charset="-128"/>
            <a:ea typeface="メイリオ" pitchFamily="50" charset="-128"/>
          </a:defRPr>
        </a:defPPr>
      </a:lstStyle>
      <a:style>
        <a:lnRef idx="1">
          <a:schemeClr val="accent4"/>
        </a:lnRef>
        <a:fillRef idx="2">
          <a:schemeClr val="accent4"/>
        </a:fillRef>
        <a:effectRef idx="1">
          <a:schemeClr val="accent4"/>
        </a:effectRef>
        <a:fontRef idx="minor">
          <a:schemeClr val="dk1"/>
        </a:fontRef>
      </a:style>
    </a:txDef>
  </a:objectDefaults>
  <a:extraClrSchemeLst/>
</a:theme>
</file>

<file path=docProps/app.xml><?xml version="1.0" encoding="utf-8"?>
<Properties xmlns="http://schemas.openxmlformats.org/officeDocument/2006/extended-properties" xmlns:vt="http://schemas.openxmlformats.org/officeDocument/2006/docPropsVTypes">
  <Template>companyprofile_tp_008</Template>
  <TotalTime>640</TotalTime>
  <Words>613</Words>
  <Application>Microsoft Office PowerPoint</Application>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AR P丸ゴシック体M</vt:lpstr>
      <vt:lpstr>HG丸ｺﾞｼｯｸM-PRO</vt:lpstr>
      <vt:lpstr>ＭＳ Ｐゴシック</vt:lpstr>
      <vt:lpstr>メイリオ</vt:lpstr>
      <vt:lpstr>Arial</vt:lpstr>
      <vt:lpstr>Calibri</vt:lpstr>
      <vt:lpstr>companyprofile_tp_008</vt:lpstr>
      <vt:lpstr>PowerPoint プレゼンテーション</vt:lpstr>
    </vt:vector>
  </TitlesOfParts>
  <Company>市川市教育委員会</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dc:creator>
  <cp:lastModifiedBy>20116110</cp:lastModifiedBy>
  <cp:revision>62</cp:revision>
  <dcterms:created xsi:type="dcterms:W3CDTF">2011-04-26T04:30:48Z</dcterms:created>
  <dcterms:modified xsi:type="dcterms:W3CDTF">2025-07-14T00:42:01Z</dcterms:modified>
</cp:coreProperties>
</file>