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561263" cy="10693400"/>
  <p:notesSz cx="6735763" cy="9866313"/>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2CE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30" autoAdjust="0"/>
    <p:restoredTop sz="94660"/>
  </p:normalViewPr>
  <p:slideViewPr>
    <p:cSldViewPr>
      <p:cViewPr>
        <p:scale>
          <a:sx n="100" d="100"/>
          <a:sy n="100" d="100"/>
        </p:scale>
        <p:origin x="1398" y="-144"/>
      </p:cViewPr>
      <p:guideLst>
        <p:guide orient="horz" pos="3369"/>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134190" y="6059595"/>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43539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65978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11321" y="472787"/>
            <a:ext cx="1988770" cy="10059717"/>
          </a:xfrm>
        </p:spPr>
        <p:txBody>
          <a:bodyPr vert="eaVert"/>
          <a:lstStyle/>
          <a:p>
            <a:r>
              <a:rPr kumimoji="1" lang="ja-JP" altLang="en-US"/>
              <a:t>マスタ タイトルの書式設定</a:t>
            </a:r>
          </a:p>
        </p:txBody>
      </p:sp>
      <p:sp>
        <p:nvSpPr>
          <p:cNvPr id="3" name="縦書きテキスト プレースホルダー 2"/>
          <p:cNvSpPr>
            <a:spLocks noGrp="1"/>
          </p:cNvSpPr>
          <p:nvPr>
            <p:ph type="body" orient="vert" idx="1"/>
          </p:nvPr>
        </p:nvSpPr>
        <p:spPr>
          <a:xfrm>
            <a:off x="442387" y="472787"/>
            <a:ext cx="5842913" cy="10059717"/>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05462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ー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72258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1"/>
            <a:ext cx="6427074" cy="2123828"/>
          </a:xfrm>
        </p:spPr>
        <p:txBody>
          <a:bodyPr anchor="t"/>
          <a:lstStyle>
            <a:lvl1pPr algn="l">
              <a:defRPr sz="4600" b="1" cap="all"/>
            </a:lvl1pPr>
          </a:lstStyle>
          <a:p>
            <a:r>
              <a:rPr kumimoji="1" lang="ja-JP" altLang="en-US"/>
              <a:t>マスタ タイトルの書式設定</a:t>
            </a:r>
          </a:p>
        </p:txBody>
      </p:sp>
      <p:sp>
        <p:nvSpPr>
          <p:cNvPr id="3" name="テキスト プレースホルダー 2"/>
          <p:cNvSpPr>
            <a:spLocks noGrp="1"/>
          </p:cNvSpPr>
          <p:nvPr>
            <p:ph type="body" idx="1"/>
          </p:nvPr>
        </p:nvSpPr>
        <p:spPr>
          <a:xfrm>
            <a:off x="597288" y="4532319"/>
            <a:ext cx="6427074" cy="2339181"/>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67834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ー 2"/>
          <p:cNvSpPr>
            <a:spLocks noGrp="1"/>
          </p:cNvSpPr>
          <p:nvPr>
            <p:ph sz="half" idx="1"/>
          </p:nvPr>
        </p:nvSpPr>
        <p:spPr>
          <a:xfrm>
            <a:off x="442387" y="2750086"/>
            <a:ext cx="3915841"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484250" y="2750086"/>
            <a:ext cx="3915842"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400680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4"/>
          </a:xfrm>
        </p:spPr>
        <p:txBody>
          <a:bodyPr/>
          <a:lstStyle>
            <a:lvl1pPr>
              <a:defRPr/>
            </a:lvl1pPr>
          </a:lstStyle>
          <a:p>
            <a:r>
              <a:rPr kumimoji="1" lang="ja-JP" altLang="en-US"/>
              <a:t>マスタ タイトルの書式設定</a:t>
            </a:r>
          </a:p>
        </p:txBody>
      </p:sp>
      <p:sp>
        <p:nvSpPr>
          <p:cNvPr id="3" name="テキスト プレースホルダー 2"/>
          <p:cNvSpPr>
            <a:spLocks noGrp="1"/>
          </p:cNvSpPr>
          <p:nvPr>
            <p:ph type="body" idx="1"/>
          </p:nvPr>
        </p:nvSpPr>
        <p:spPr>
          <a:xfrm>
            <a:off x="378063" y="2393640"/>
            <a:ext cx="3340871"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 テキストの書式設定</a:t>
            </a:r>
          </a:p>
        </p:txBody>
      </p:sp>
      <p:sp>
        <p:nvSpPr>
          <p:cNvPr id="4" name="コンテンツ プレースホルダー 3"/>
          <p:cNvSpPr>
            <a:spLocks noGrp="1"/>
          </p:cNvSpPr>
          <p:nvPr>
            <p:ph sz="half" idx="2"/>
          </p:nvPr>
        </p:nvSpPr>
        <p:spPr>
          <a:xfrm>
            <a:off x="378063" y="3391195"/>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40"/>
            <a:ext cx="3342183"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 テキストの書式設定</a:t>
            </a:r>
          </a:p>
        </p:txBody>
      </p:sp>
      <p:sp>
        <p:nvSpPr>
          <p:cNvPr id="6" name="コンテンツ プレースホルダー 5"/>
          <p:cNvSpPr>
            <a:spLocks noGrp="1"/>
          </p:cNvSpPr>
          <p:nvPr>
            <p:ph sz="quarter" idx="4"/>
          </p:nvPr>
        </p:nvSpPr>
        <p:spPr>
          <a:xfrm>
            <a:off x="3841017" y="3391195"/>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46021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ー 2"/>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9442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194171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5"/>
            <a:ext cx="2487603" cy="1811937"/>
          </a:xfrm>
        </p:spPr>
        <p:txBody>
          <a:bodyPr anchor="b"/>
          <a:lstStyle>
            <a:lvl1pPr algn="l">
              <a:defRPr sz="2300" b="1"/>
            </a:lvl1pPr>
          </a:lstStyle>
          <a:p>
            <a:r>
              <a:rPr kumimoji="1" lang="ja-JP" altLang="en-US"/>
              <a:t>マスタ タイトルの書式設定</a:t>
            </a:r>
          </a:p>
        </p:txBody>
      </p:sp>
      <p:sp>
        <p:nvSpPr>
          <p:cNvPr id="3" name="コンテンツ プレースホルダー 2"/>
          <p:cNvSpPr>
            <a:spLocks noGrp="1"/>
          </p:cNvSpPr>
          <p:nvPr>
            <p:ph idx="1"/>
          </p:nvPr>
        </p:nvSpPr>
        <p:spPr>
          <a:xfrm>
            <a:off x="2956244" y="425757"/>
            <a:ext cx="4226956" cy="9126520"/>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3" cy="7314583"/>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 テキストの書式設定</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92848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300" b="1"/>
            </a:lvl1pPr>
          </a:lstStyle>
          <a:p>
            <a:r>
              <a:rPr kumimoji="1" lang="ja-JP" altLang="en-US"/>
              <a:t>マスタ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482060" y="8369071"/>
            <a:ext cx="4536758" cy="1254989"/>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 テキストの書式設定</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15941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4"/>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7"/>
            <a:ext cx="6805137" cy="7057150"/>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1268119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951990" y="6804021"/>
            <a:ext cx="2952328" cy="2585323"/>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0" y="0"/>
            <a:ext cx="828303" cy="10693400"/>
          </a:xfrm>
          <a:prstGeom prst="rect">
            <a:avLst/>
          </a:prstGeom>
          <a:solidFill>
            <a:schemeClr val="accent4">
              <a:lumMod val="40000"/>
              <a:lumOff val="60000"/>
            </a:schemeClr>
          </a:solidFill>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pic>
        <p:nvPicPr>
          <p:cNvPr id="1035" name="Picture 11" descr="C:\Documents and Settings\70000125\デスクトップ\illust3585_thumb.gif"/>
          <p:cNvPicPr>
            <a:picLocks noChangeAspect="1" noChangeArrowheads="1"/>
          </p:cNvPicPr>
          <p:nvPr/>
        </p:nvPicPr>
        <p:blipFill>
          <a:blip r:embed="rId2" cstate="print"/>
          <a:srcRect/>
          <a:stretch>
            <a:fillRect/>
          </a:stretch>
        </p:blipFill>
        <p:spPr bwMode="auto">
          <a:xfrm>
            <a:off x="4127313" y="6692279"/>
            <a:ext cx="3096343" cy="2830886"/>
          </a:xfrm>
          <a:prstGeom prst="rect">
            <a:avLst/>
          </a:prstGeom>
          <a:noFill/>
        </p:spPr>
      </p:pic>
      <p:sp>
        <p:nvSpPr>
          <p:cNvPr id="24" name="テキスト ボックス 23"/>
          <p:cNvSpPr txBox="1"/>
          <p:nvPr/>
        </p:nvSpPr>
        <p:spPr>
          <a:xfrm>
            <a:off x="900310" y="2833044"/>
            <a:ext cx="6336704" cy="1200329"/>
          </a:xfrm>
          <a:prstGeom prst="rect">
            <a:avLst/>
          </a:prstGeom>
        </p:spPr>
        <p:style>
          <a:lnRef idx="2">
            <a:schemeClr val="accent4"/>
          </a:lnRef>
          <a:fillRef idx="1">
            <a:schemeClr val="lt1"/>
          </a:fillRef>
          <a:effectRef idx="0">
            <a:schemeClr val="accent4"/>
          </a:effectRef>
          <a:fontRef idx="minor">
            <a:schemeClr val="dk1"/>
          </a:fontRef>
        </p:style>
        <p:txBody>
          <a:bodyPr wrap="square" tIns="0" bIns="0" rtlCol="0" anchor="ctr">
            <a:spAutoFit/>
          </a:bodyPr>
          <a:lstStyle/>
          <a:p>
            <a:r>
              <a:rPr lang="ja-JP" altLang="en-US" sz="1800" b="1" dirty="0"/>
              <a:t>　　　　　　　　　　学習内容について</a:t>
            </a:r>
          </a:p>
          <a:p>
            <a:r>
              <a:rPr lang="ja-JP" altLang="en-US" sz="1200" dirty="0">
                <a:latin typeface="+mn-ea"/>
              </a:rPr>
              <a:t>●「社会科」や「理科」、「外国語活動」、「総合的な学習の時間」が始まり、学習範囲が広がります。</a:t>
            </a:r>
          </a:p>
          <a:p>
            <a:r>
              <a:rPr lang="ja-JP" altLang="en-US" sz="1200" dirty="0">
                <a:latin typeface="+mn-ea"/>
              </a:rPr>
              <a:t>●資料集や地図帳、辞典などを使い、調べ学習をすることが多くなります。</a:t>
            </a:r>
          </a:p>
          <a:p>
            <a:r>
              <a:rPr lang="ja-JP" altLang="en-US" sz="1200" dirty="0">
                <a:latin typeface="+mn-ea"/>
              </a:rPr>
              <a:t>●新しい漢字を、たくさん習います。（３年：２００字　４年：２０２字）</a:t>
            </a:r>
          </a:p>
          <a:p>
            <a:r>
              <a:rPr lang="ja-JP" altLang="en-US" sz="1200" dirty="0">
                <a:latin typeface="+mn-ea"/>
              </a:rPr>
              <a:t>●算数では、分数や小数など、少しずつ抽象的な内容を学び始めます。</a:t>
            </a:r>
          </a:p>
          <a:p>
            <a:r>
              <a:rPr lang="ja-JP" altLang="en-US" sz="1200" dirty="0">
                <a:latin typeface="+mn-ea"/>
              </a:rPr>
              <a:t>●四則計算（＋－</a:t>
            </a:r>
            <a:r>
              <a:rPr lang="en-US" altLang="ja-JP" sz="1200" dirty="0">
                <a:latin typeface="+mn-ea"/>
              </a:rPr>
              <a:t>×÷</a:t>
            </a:r>
            <a:r>
              <a:rPr lang="ja-JP" altLang="en-US" sz="1200" dirty="0">
                <a:latin typeface="+mn-ea"/>
              </a:rPr>
              <a:t>）の基礎・基本を徹底して学びます。</a:t>
            </a:r>
            <a:endParaRPr kumimoji="1" lang="ja-JP" altLang="en-US" sz="1200" b="1" spc="300" dirty="0">
              <a:solidFill>
                <a:schemeClr val="tx1">
                  <a:lumMod val="85000"/>
                  <a:lumOff val="15000"/>
                </a:schemeClr>
              </a:solidFill>
              <a:latin typeface="+mn-ea"/>
            </a:endParaRPr>
          </a:p>
        </p:txBody>
      </p:sp>
      <p:sp>
        <p:nvSpPr>
          <p:cNvPr id="6" name="テキスト ボックス 5"/>
          <p:cNvSpPr txBox="1"/>
          <p:nvPr/>
        </p:nvSpPr>
        <p:spPr>
          <a:xfrm>
            <a:off x="900309" y="4114860"/>
            <a:ext cx="6336703" cy="2585323"/>
          </a:xfrm>
          <a:prstGeom prst="rect">
            <a:avLst/>
          </a:prstGeom>
          <a:gradFill>
            <a:gsLst>
              <a:gs pos="0">
                <a:schemeClr val="accent4">
                  <a:lumMod val="20000"/>
                  <a:lumOff val="80000"/>
                </a:schemeClr>
              </a:gs>
              <a:gs pos="35000">
                <a:schemeClr val="accent4">
                  <a:tint val="37000"/>
                  <a:satMod val="300000"/>
                </a:schemeClr>
              </a:gs>
              <a:gs pos="100000">
                <a:schemeClr val="accent4">
                  <a:tint val="15000"/>
                  <a:satMod val="350000"/>
                </a:schemeClr>
              </a:gs>
            </a:gsLst>
          </a:gradFill>
          <a:ln w="25400"/>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ja-JP" altLang="en-US" sz="1200" dirty="0"/>
              <a:t>　</a:t>
            </a:r>
            <a:r>
              <a:rPr lang="ja-JP" altLang="en-US" sz="1800" b="1" dirty="0"/>
              <a:t>　　　　　　　　　家庭学習のポイント</a:t>
            </a:r>
          </a:p>
          <a:p>
            <a:r>
              <a:rPr lang="ja-JP" altLang="en-US" sz="1200" dirty="0"/>
              <a:t>■</a:t>
            </a:r>
            <a:r>
              <a:rPr lang="ja-JP" altLang="en-US" sz="1200" dirty="0">
                <a:latin typeface="HG丸ｺﾞｼｯｸM-PRO" pitchFamily="50" charset="-128"/>
                <a:ea typeface="HG丸ｺﾞｼｯｸM-PRO" pitchFamily="50" charset="-128"/>
              </a:rPr>
              <a:t>　子どもの学習に関心を！</a:t>
            </a:r>
          </a:p>
          <a:p>
            <a:r>
              <a:rPr lang="ja-JP" altLang="en-US" sz="1200" dirty="0"/>
              <a:t>　　</a:t>
            </a:r>
            <a:r>
              <a:rPr lang="ja-JP" altLang="en-US" sz="1200" dirty="0">
                <a:solidFill>
                  <a:srgbClr val="FF0000"/>
                </a:solidFill>
              </a:rPr>
              <a:t>　</a:t>
            </a:r>
            <a:r>
              <a:rPr lang="ja-JP" altLang="en-US" sz="1200" b="1" dirty="0">
                <a:solidFill>
                  <a:srgbClr val="FF0000"/>
                </a:solidFill>
              </a:rPr>
              <a:t>がんばりを見逃さず、励ましの言葉をかけましょう。</a:t>
            </a:r>
          </a:p>
          <a:p>
            <a:r>
              <a:rPr lang="ja-JP" altLang="en-US" sz="1200" dirty="0"/>
              <a:t>　</a:t>
            </a:r>
            <a:r>
              <a:rPr lang="ja-JP" altLang="en-US" sz="1200" dirty="0">
                <a:latin typeface="HG丸ｺﾞｼｯｸM-PRO" pitchFamily="50" charset="-128"/>
                <a:ea typeface="HG丸ｺﾞｼｯｸM-PRO" pitchFamily="50" charset="-128"/>
              </a:rPr>
              <a:t> ・　分からないところは一緒に考えてみましょう。</a:t>
            </a:r>
          </a:p>
          <a:p>
            <a:r>
              <a:rPr lang="ja-JP" altLang="en-US" sz="1200" dirty="0">
                <a:latin typeface="HG丸ｺﾞｼｯｸM-PRO" pitchFamily="50" charset="-128"/>
                <a:ea typeface="HG丸ｺﾞｼｯｸM-PRO" pitchFamily="50" charset="-128"/>
              </a:rPr>
              <a:t>　・　宿題のほかにも、進んで学習に取り組むようにしましょう。</a:t>
            </a:r>
          </a:p>
          <a:p>
            <a:r>
              <a:rPr lang="ja-JP" altLang="en-US" sz="1200" dirty="0">
                <a:latin typeface="HG丸ｺﾞｼｯｸM-PRO" pitchFamily="50" charset="-128"/>
                <a:ea typeface="HG丸ｺﾞｼｯｸM-PRO" pitchFamily="50" charset="-128"/>
              </a:rPr>
              <a:t>■　勉強する場所の環境づくりを！</a:t>
            </a:r>
          </a:p>
          <a:p>
            <a:r>
              <a:rPr lang="ja-JP" altLang="en-US" sz="1200" dirty="0">
                <a:latin typeface="HG丸ｺﾞｼｯｸM-PRO" pitchFamily="50" charset="-128"/>
                <a:ea typeface="HG丸ｺﾞｼｯｸM-PRO" pitchFamily="50" charset="-128"/>
              </a:rPr>
              <a:t>　　</a:t>
            </a:r>
            <a:r>
              <a:rPr lang="ja-JP" altLang="en-US" sz="1200" b="1" dirty="0">
                <a:solidFill>
                  <a:srgbClr val="FF0000"/>
                </a:solidFill>
                <a:latin typeface="+mn-ea"/>
              </a:rPr>
              <a:t>学習を始める時間を一緒に決めましょう。</a:t>
            </a:r>
          </a:p>
          <a:p>
            <a:r>
              <a:rPr lang="ja-JP" altLang="en-US" sz="1200" dirty="0">
                <a:latin typeface="HG丸ｺﾞｼｯｸM-PRO" pitchFamily="50" charset="-128"/>
                <a:ea typeface="HG丸ｺﾞｼｯｸM-PRO" pitchFamily="50" charset="-128"/>
              </a:rPr>
              <a:t>　・　テレビやゲームの時間は話し合って決めましょう。</a:t>
            </a:r>
          </a:p>
          <a:p>
            <a:r>
              <a:rPr lang="ja-JP" altLang="en-US" sz="1200" dirty="0">
                <a:latin typeface="HG丸ｺﾞｼｯｸM-PRO" pitchFamily="50" charset="-128"/>
                <a:ea typeface="HG丸ｺﾞｼｯｸM-PRO" pitchFamily="50" charset="-128"/>
              </a:rPr>
              <a:t>　・　学習場所の整理整頓と片づけができるようにしましょう。  </a:t>
            </a:r>
          </a:p>
          <a:p>
            <a:r>
              <a:rPr lang="ja-JP" altLang="en-US" sz="1200" dirty="0">
                <a:latin typeface="HG丸ｺﾞｼｯｸM-PRO" pitchFamily="50" charset="-128"/>
                <a:ea typeface="HG丸ｺﾞｼｯｸM-PRO" pitchFamily="50" charset="-128"/>
              </a:rPr>
              <a:t>■　家庭と学校との連携を！</a:t>
            </a:r>
          </a:p>
          <a:p>
            <a:r>
              <a:rPr lang="ja-JP" altLang="en-US" sz="1200" dirty="0">
                <a:latin typeface="HG丸ｺﾞｼｯｸM-PRO" pitchFamily="50" charset="-128"/>
                <a:ea typeface="HG丸ｺﾞｼｯｸM-PRO" pitchFamily="50" charset="-128"/>
              </a:rPr>
              <a:t>　　</a:t>
            </a:r>
            <a:r>
              <a:rPr lang="ja-JP" altLang="en-US" sz="1200" b="1" dirty="0">
                <a:solidFill>
                  <a:srgbClr val="FF0000"/>
                </a:solidFill>
                <a:latin typeface="+mn-ea"/>
              </a:rPr>
              <a:t>学校からの連絡や、お便りを家族に伝えられる習慣を身につけましょう。</a:t>
            </a:r>
            <a:r>
              <a:rPr lang="ja-JP" altLang="en-US" sz="1200" b="1" dirty="0">
                <a:solidFill>
                  <a:srgbClr val="FF0000"/>
                </a:solidFill>
                <a:latin typeface="HG丸ｺﾞｼｯｸM-PRO" pitchFamily="50" charset="-128"/>
                <a:ea typeface="HG丸ｺﾞｼｯｸM-PRO" pitchFamily="50" charset="-128"/>
              </a:rPr>
              <a:t>　</a:t>
            </a:r>
          </a:p>
          <a:p>
            <a:r>
              <a:rPr lang="ja-JP" altLang="en-US" sz="1200" dirty="0">
                <a:latin typeface="HG丸ｺﾞｼｯｸM-PRO" pitchFamily="50" charset="-128"/>
                <a:ea typeface="HG丸ｺﾞｼｯｸM-PRO" pitchFamily="50" charset="-128"/>
              </a:rPr>
              <a:t>　・　連絡帳や学校からのお便りを置く場所など、渡す約束を決めましょう。</a:t>
            </a:r>
          </a:p>
          <a:p>
            <a:r>
              <a:rPr lang="ja-JP" altLang="en-US" sz="1200" dirty="0">
                <a:latin typeface="HG丸ｺﾞｼｯｸM-PRO" pitchFamily="50" charset="-128"/>
                <a:ea typeface="HG丸ｺﾞｼｯｸM-PRO" pitchFamily="50" charset="-128"/>
              </a:rPr>
              <a:t>　・　食事の時に学校での出来事や連絡について話をしましょう。</a:t>
            </a:r>
            <a:endParaRPr lang="en-US" altLang="ja-JP" sz="1200" spc="300" dirty="0">
              <a:solidFill>
                <a:schemeClr val="tx1">
                  <a:lumMod val="85000"/>
                  <a:lumOff val="15000"/>
                </a:schemeClr>
              </a:solidFill>
              <a:latin typeface="メイリオ" pitchFamily="50" charset="-128"/>
              <a:ea typeface="メイリオ" pitchFamily="50" charset="-128"/>
            </a:endParaRPr>
          </a:p>
        </p:txBody>
      </p:sp>
      <p:sp>
        <p:nvSpPr>
          <p:cNvPr id="22" name="対角する 2 つの角を丸めた四角形 21"/>
          <p:cNvSpPr/>
          <p:nvPr/>
        </p:nvSpPr>
        <p:spPr>
          <a:xfrm>
            <a:off x="4140671" y="836296"/>
            <a:ext cx="2808312" cy="432048"/>
          </a:xfrm>
          <a:prstGeom prst="round2DiagRect">
            <a:avLst/>
          </a:prstGeom>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dirty="0"/>
              <a:t>この時期の子どもたち</a:t>
            </a:r>
          </a:p>
        </p:txBody>
      </p:sp>
      <p:sp>
        <p:nvSpPr>
          <p:cNvPr id="1031" name="Rectangle 7"/>
          <p:cNvSpPr>
            <a:spLocks noChangeArrowheads="1"/>
          </p:cNvSpPr>
          <p:nvPr/>
        </p:nvSpPr>
        <p:spPr bwMode="auto">
          <a:xfrm>
            <a:off x="0" y="0"/>
            <a:ext cx="75612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endParaRPr>
          </a:p>
        </p:txBody>
      </p:sp>
      <p:sp>
        <p:nvSpPr>
          <p:cNvPr id="31" name="テキスト ボックス 30"/>
          <p:cNvSpPr txBox="1"/>
          <p:nvPr/>
        </p:nvSpPr>
        <p:spPr>
          <a:xfrm>
            <a:off x="2157277" y="1477511"/>
            <a:ext cx="5112568" cy="923330"/>
          </a:xfrm>
          <a:prstGeom prst="rect">
            <a:avLst/>
          </a:prstGeom>
          <a:noFill/>
        </p:spPr>
        <p:txBody>
          <a:bodyPr wrap="square" tIns="0" bIns="0" rtlCol="0" anchor="ctr">
            <a:spAutoFit/>
          </a:bodyPr>
          <a:lstStyle/>
          <a:p>
            <a:r>
              <a:rPr lang="ja-JP" altLang="en-US" sz="1200" dirty="0"/>
              <a:t>    </a:t>
            </a:r>
            <a:r>
              <a:rPr lang="ja-JP" altLang="en-US" sz="1200" dirty="0">
                <a:latin typeface="HG丸ｺﾞｼｯｸM-PRO" pitchFamily="50" charset="-128"/>
                <a:ea typeface="HG丸ｺﾞｼｯｸM-PRO" pitchFamily="50" charset="-128"/>
              </a:rPr>
              <a:t>自立心が芽生え、自分でやろうとすることが多くなりますが、まだ手助けは必要です。また、好奇心が旺盛で、行動範囲も広がります。</a:t>
            </a:r>
          </a:p>
          <a:p>
            <a:r>
              <a:rPr lang="ja-JP" altLang="en-US" sz="1200" dirty="0">
                <a:latin typeface="HG丸ｺﾞｼｯｸM-PRO" pitchFamily="50" charset="-128"/>
                <a:ea typeface="HG丸ｺﾞｼｯｸM-PRO" pitchFamily="50" charset="-128"/>
              </a:rPr>
              <a:t>　みんなと行動することを好むとともに、口答えや反抗が少しずつ見られるようになります。家族の温かい助言や励ましの言葉が、やる気を起こさせます。</a:t>
            </a:r>
            <a:endParaRPr kumimoji="1" lang="ja-JP" altLang="en-US" sz="1200" b="1" spc="300" dirty="0">
              <a:solidFill>
                <a:schemeClr val="tx1">
                  <a:lumMod val="85000"/>
                  <a:lumOff val="15000"/>
                </a:schemeClr>
              </a:solidFill>
              <a:latin typeface="HG丸ｺﾞｼｯｸM-PRO" pitchFamily="50" charset="-128"/>
              <a:ea typeface="HG丸ｺﾞｼｯｸM-PRO" pitchFamily="50" charset="-128"/>
            </a:endParaRPr>
          </a:p>
        </p:txBody>
      </p:sp>
      <p:sp>
        <p:nvSpPr>
          <p:cNvPr id="18" name="テキスト ボックス 17"/>
          <p:cNvSpPr txBox="1"/>
          <p:nvPr/>
        </p:nvSpPr>
        <p:spPr>
          <a:xfrm>
            <a:off x="1439577" y="7651657"/>
            <a:ext cx="2088232"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漢字・計算ドリル</a:t>
            </a:r>
          </a:p>
        </p:txBody>
      </p:sp>
      <p:sp>
        <p:nvSpPr>
          <p:cNvPr id="19" name="テキスト ボックス 18"/>
          <p:cNvSpPr txBox="1"/>
          <p:nvPr/>
        </p:nvSpPr>
        <p:spPr>
          <a:xfrm>
            <a:off x="1439577" y="7324859"/>
            <a:ext cx="2088232"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音読・クロッキー</a:t>
            </a:r>
            <a:endParaRPr kumimoji="1" lang="ja-JP" altLang="en-US" sz="1200" b="1" spc="300" dirty="0">
              <a:solidFill>
                <a:schemeClr val="tx1">
                  <a:lumMod val="85000"/>
                  <a:lumOff val="15000"/>
                </a:schemeClr>
              </a:solidFill>
              <a:latin typeface="AR P丸ゴシック体M" pitchFamily="50" charset="-128"/>
              <a:ea typeface="AR P丸ゴシック体M" pitchFamily="50" charset="-128"/>
            </a:endParaRPr>
          </a:p>
        </p:txBody>
      </p:sp>
      <p:sp>
        <p:nvSpPr>
          <p:cNvPr id="23" name="テキスト ボックス 22"/>
          <p:cNvSpPr txBox="1"/>
          <p:nvPr/>
        </p:nvSpPr>
        <p:spPr>
          <a:xfrm>
            <a:off x="1439577" y="8312304"/>
            <a:ext cx="2088232"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日記・</a:t>
            </a:r>
            <a:r>
              <a:rPr lang="ja-JP" altLang="en-US" sz="1400" b="1" spc="300" dirty="0">
                <a:solidFill>
                  <a:schemeClr val="tx1">
                    <a:lumMod val="85000"/>
                    <a:lumOff val="15000"/>
                  </a:schemeClr>
                </a:solidFill>
                <a:latin typeface="AR P丸ゴシック体M" pitchFamily="50" charset="-128"/>
                <a:ea typeface="AR P丸ゴシック体M" pitchFamily="50" charset="-128"/>
              </a:rPr>
              <a:t>視写</a:t>
            </a:r>
            <a:endParaRPr kumimoji="1" lang="ja-JP" altLang="en-US" sz="1400" b="1" spc="300" dirty="0">
              <a:solidFill>
                <a:schemeClr val="tx1">
                  <a:lumMod val="85000"/>
                  <a:lumOff val="15000"/>
                </a:schemeClr>
              </a:solidFill>
              <a:latin typeface="AR P丸ゴシック体M" pitchFamily="50" charset="-128"/>
              <a:ea typeface="AR P丸ゴシック体M" pitchFamily="50" charset="-128"/>
            </a:endParaRPr>
          </a:p>
        </p:txBody>
      </p:sp>
      <p:sp>
        <p:nvSpPr>
          <p:cNvPr id="25" name="テキスト ボックス 24"/>
          <p:cNvSpPr txBox="1"/>
          <p:nvPr/>
        </p:nvSpPr>
        <p:spPr>
          <a:xfrm>
            <a:off x="1446994" y="8647266"/>
            <a:ext cx="2088232"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工作・リコーダー</a:t>
            </a:r>
          </a:p>
        </p:txBody>
      </p:sp>
      <p:sp>
        <p:nvSpPr>
          <p:cNvPr id="26" name="テキスト ボックス 25"/>
          <p:cNvSpPr txBox="1"/>
          <p:nvPr/>
        </p:nvSpPr>
        <p:spPr>
          <a:xfrm>
            <a:off x="1439577" y="9021243"/>
            <a:ext cx="2088232" cy="215444"/>
          </a:xfrm>
          <a:prstGeom prst="rect">
            <a:avLst/>
          </a:prstGeom>
          <a:solidFill>
            <a:srgbClr val="FFFFCC"/>
          </a:solidFill>
          <a:ln>
            <a:solidFill>
              <a:schemeClr val="accent1"/>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読書・感想文</a:t>
            </a:r>
          </a:p>
        </p:txBody>
      </p:sp>
      <p:sp>
        <p:nvSpPr>
          <p:cNvPr id="27" name="正方形/長方形 26"/>
          <p:cNvSpPr/>
          <p:nvPr/>
        </p:nvSpPr>
        <p:spPr>
          <a:xfrm>
            <a:off x="4284686" y="6881097"/>
            <a:ext cx="2808312" cy="2523768"/>
          </a:xfrm>
          <a:prstGeom prst="rect">
            <a:avLst/>
          </a:prstGeom>
          <a:solidFill>
            <a:schemeClr val="accent3">
              <a:lumMod val="40000"/>
              <a:lumOff val="60000"/>
            </a:schemeClr>
          </a:solidFill>
          <a:ln cap="rnd">
            <a:noFill/>
          </a:ln>
        </p:spPr>
        <p:txBody>
          <a:bodyPr wrap="square">
            <a:spAutoFit/>
          </a:bodyPr>
          <a:lstStyle/>
          <a:p>
            <a:pPr algn="ctr"/>
            <a:r>
              <a:rPr lang="ja-JP" altLang="en-US" sz="1400" b="1" i="1" dirty="0">
                <a:latin typeface="HG丸ｺﾞｼｯｸM-PRO" pitchFamily="50" charset="-128"/>
                <a:ea typeface="HG丸ｺﾞｼｯｸM-PRO" pitchFamily="50" charset="-128"/>
              </a:rPr>
              <a:t>「ただいま」「おかえり」</a:t>
            </a:r>
            <a:r>
              <a:rPr lang="ja-JP" altLang="en-US" sz="1200" dirty="0">
                <a:latin typeface="HG丸ｺﾞｼｯｸM-PRO" pitchFamily="50" charset="-128"/>
                <a:ea typeface="HG丸ｺﾞｼｯｸM-PRO" pitchFamily="50" charset="-128"/>
              </a:rPr>
              <a:t>　　</a:t>
            </a:r>
          </a:p>
          <a:p>
            <a:r>
              <a:rPr lang="ja-JP" altLang="en-US" sz="1200" dirty="0">
                <a:latin typeface="HG丸ｺﾞｼｯｸM-PRO" pitchFamily="50" charset="-128"/>
                <a:ea typeface="HG丸ｺﾞｼｯｸM-PRO" pitchFamily="50" charset="-128"/>
              </a:rPr>
              <a:t>　あいさつ</a:t>
            </a:r>
            <a:r>
              <a:rPr lang="ja-JP" altLang="ja-JP" sz="1200" dirty="0">
                <a:latin typeface="HG丸ｺﾞｼｯｸM-PRO" pitchFamily="50" charset="-128"/>
                <a:ea typeface="HG丸ｺﾞｼｯｸM-PRO" pitchFamily="50" charset="-128"/>
              </a:rPr>
              <a:t>は、</a:t>
            </a:r>
            <a:r>
              <a:rPr lang="ja-JP" altLang="en-US" sz="1200" dirty="0">
                <a:latin typeface="HG丸ｺﾞｼｯｸM-PRO" pitchFamily="50" charset="-128"/>
                <a:ea typeface="HG丸ｺﾞｼｯｸM-PRO" pitchFamily="50" charset="-128"/>
              </a:rPr>
              <a:t>より</a:t>
            </a:r>
            <a:r>
              <a:rPr lang="ja-JP" altLang="ja-JP" sz="1200" dirty="0">
                <a:latin typeface="HG丸ｺﾞｼｯｸM-PRO" pitchFamily="50" charset="-128"/>
                <a:ea typeface="HG丸ｺﾞｼｯｸM-PRO" pitchFamily="50" charset="-128"/>
              </a:rPr>
              <a:t>良い人間関係を築く</a:t>
            </a:r>
            <a:r>
              <a:rPr lang="ja-JP" altLang="en-US" sz="1200" dirty="0">
                <a:latin typeface="HG丸ｺﾞｼｯｸM-PRO" pitchFamily="50" charset="-128"/>
                <a:ea typeface="HG丸ｺﾞｼｯｸM-PRO" pitchFamily="50" charset="-128"/>
              </a:rPr>
              <a:t>ために必要</a:t>
            </a:r>
            <a:r>
              <a:rPr lang="ja-JP" altLang="ja-JP" sz="1200" dirty="0">
                <a:latin typeface="HG丸ｺﾞｼｯｸM-PRO" pitchFamily="50" charset="-128"/>
                <a:ea typeface="HG丸ｺﾞｼｯｸM-PRO" pitchFamily="50" charset="-128"/>
              </a:rPr>
              <a:t>なものです。コミュニケーションが取れていないために、</a:t>
            </a:r>
            <a:r>
              <a:rPr lang="ja-JP" altLang="en-US" sz="1200" dirty="0">
                <a:latin typeface="HG丸ｺﾞｼｯｸM-PRO" pitchFamily="50" charset="-128"/>
                <a:ea typeface="HG丸ｺﾞｼｯｸM-PRO" pitchFamily="50" charset="-128"/>
              </a:rPr>
              <a:t>けんかや</a:t>
            </a:r>
            <a:r>
              <a:rPr lang="ja-JP" altLang="ja-JP" sz="1200" dirty="0">
                <a:latin typeface="HG丸ｺﾞｼｯｸM-PRO" pitchFamily="50" charset="-128"/>
                <a:ea typeface="HG丸ｺﾞｼｯｸM-PRO" pitchFamily="50" charset="-128"/>
              </a:rPr>
              <a:t>誤解が生</a:t>
            </a:r>
            <a:r>
              <a:rPr lang="ja-JP" altLang="en-US" sz="1200" dirty="0">
                <a:latin typeface="HG丸ｺﾞｼｯｸM-PRO" pitchFamily="50" charset="-128"/>
                <a:ea typeface="HG丸ｺﾞｼｯｸM-PRO" pitchFamily="50" charset="-128"/>
              </a:rPr>
              <a:t>まれる</a:t>
            </a:r>
            <a:r>
              <a:rPr lang="ja-JP" altLang="ja-JP" sz="1200" dirty="0">
                <a:latin typeface="HG丸ｺﾞｼｯｸM-PRO" pitchFamily="50" charset="-128"/>
                <a:ea typeface="HG丸ｺﾞｼｯｸM-PRO" pitchFamily="50" charset="-128"/>
              </a:rPr>
              <a:t>こと</a:t>
            </a:r>
            <a:r>
              <a:rPr lang="ja-JP" altLang="en-US" sz="1200" dirty="0">
                <a:latin typeface="HG丸ｺﾞｼｯｸM-PRO" pitchFamily="50" charset="-128"/>
                <a:ea typeface="HG丸ｺﾞｼｯｸM-PRO" pitchFamily="50" charset="-128"/>
              </a:rPr>
              <a:t>があります。あいさつは、</a:t>
            </a:r>
            <a:r>
              <a:rPr lang="ja-JP" altLang="ja-JP" sz="1200" dirty="0">
                <a:latin typeface="HG丸ｺﾞｼｯｸM-PRO" pitchFamily="50" charset="-128"/>
                <a:ea typeface="HG丸ｺﾞｼｯｸM-PRO" pitchFamily="50" charset="-128"/>
              </a:rPr>
              <a:t>幼いころからの家庭環境が大きく影響します。そして、幼いころに身に付いた習慣は、大人になってからも持続します。</a:t>
            </a:r>
            <a:endParaRPr lang="ja-JP" altLang="en-US" sz="1200" dirty="0">
              <a:latin typeface="HG丸ｺﾞｼｯｸM-PRO" pitchFamily="50" charset="-128"/>
              <a:ea typeface="HG丸ｺﾞｼｯｸM-PRO" pitchFamily="50" charset="-128"/>
            </a:endParaRPr>
          </a:p>
          <a:p>
            <a:r>
              <a:rPr lang="ja-JP" altLang="en-US" sz="1200" dirty="0">
                <a:latin typeface="HG丸ｺﾞｼｯｸM-PRO" pitchFamily="50" charset="-128"/>
                <a:ea typeface="HG丸ｺﾞｼｯｸM-PRO" pitchFamily="50" charset="-128"/>
              </a:rPr>
              <a:t>　夫婦間やご近所の方とのあいさつの様子を子どもはよく見て学んでいます。</a:t>
            </a:r>
          </a:p>
          <a:p>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ありがとう</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ごめんなさい</a:t>
            </a:r>
            <a:r>
              <a:rPr lang="en-US" altLang="ja-JP" sz="1200" dirty="0">
                <a:latin typeface="HG丸ｺﾞｼｯｸM-PRO" pitchFamily="50" charset="-128"/>
                <a:ea typeface="HG丸ｺﾞｼｯｸM-PRO" pitchFamily="50" charset="-128"/>
              </a:rPr>
              <a:t>｣</a:t>
            </a:r>
            <a:r>
              <a:rPr lang="ja-JP" altLang="en-US" sz="1200" dirty="0">
                <a:latin typeface="HG丸ｺﾞｼｯｸM-PRO" pitchFamily="50" charset="-128"/>
                <a:ea typeface="HG丸ｺﾞｼｯｸM-PRO" pitchFamily="50" charset="-128"/>
              </a:rPr>
              <a:t>も、とても大切な言葉です！</a:t>
            </a:r>
          </a:p>
        </p:txBody>
      </p:sp>
      <p:sp>
        <p:nvSpPr>
          <p:cNvPr id="32" name="下矢印 31"/>
          <p:cNvSpPr/>
          <p:nvPr/>
        </p:nvSpPr>
        <p:spPr>
          <a:xfrm>
            <a:off x="324247" y="4266580"/>
            <a:ext cx="360040" cy="432048"/>
          </a:xfrm>
          <a:prstGeom prst="downArrow">
            <a:avLst/>
          </a:prstGeom>
          <a:solidFill>
            <a:srgbClr val="00B0F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80231" y="4914652"/>
            <a:ext cx="615553" cy="5515316"/>
          </a:xfrm>
          <a:prstGeom prst="rect">
            <a:avLst/>
          </a:prstGeom>
          <a:noFill/>
        </p:spPr>
        <p:txBody>
          <a:bodyPr vert="eaVert" wrap="square" rtlCol="0" anchor="ctr" anchorCtr="0">
            <a:spAutoFit/>
          </a:bodyPr>
          <a:lstStyle/>
          <a:p>
            <a:pPr algn="just"/>
            <a:r>
              <a:rPr lang="ja-JP" altLang="en-US" sz="2800" b="1" spc="300" dirty="0">
                <a:solidFill>
                  <a:schemeClr val="accent3">
                    <a:lumMod val="75000"/>
                  </a:schemeClr>
                </a:solidFill>
                <a:latin typeface="メイリオ" pitchFamily="50" charset="-128"/>
                <a:ea typeface="メイリオ" pitchFamily="50" charset="-128"/>
              </a:rPr>
              <a:t>自分から学ぶ習慣を育てよう</a:t>
            </a:r>
            <a:endParaRPr kumimoji="1" lang="ja-JP" altLang="en-US" sz="4800" b="1" spc="300" dirty="0">
              <a:solidFill>
                <a:schemeClr val="accent3">
                  <a:lumMod val="75000"/>
                </a:schemeClr>
              </a:solidFill>
              <a:latin typeface="メイリオ" pitchFamily="50" charset="-128"/>
              <a:ea typeface="メイリオ" pitchFamily="50" charset="-128"/>
            </a:endParaRPr>
          </a:p>
        </p:txBody>
      </p:sp>
      <p:sp>
        <p:nvSpPr>
          <p:cNvPr id="20" name="正方形/長方形 19"/>
          <p:cNvSpPr/>
          <p:nvPr/>
        </p:nvSpPr>
        <p:spPr>
          <a:xfrm>
            <a:off x="952686" y="536988"/>
            <a:ext cx="2877712" cy="923330"/>
          </a:xfrm>
          <a:prstGeom prst="rect">
            <a:avLst/>
          </a:prstGeom>
          <a:noFill/>
        </p:spPr>
        <p:txBody>
          <a:bodyPr wrap="none" lIns="91440" tIns="45720" rIns="91440" bIns="45720">
            <a:spAutoFit/>
          </a:bodyPr>
          <a:lstStyle/>
          <a:p>
            <a:pPr algn="ctr"/>
            <a:r>
              <a:rPr lang="ja-JP" altLang="en-US" sz="5400" b="1" cap="none" spc="0" dirty="0">
                <a:ln w="19050">
                  <a:solidFill>
                    <a:schemeClr val="accent5">
                      <a:lumMod val="40000"/>
                      <a:lumOff val="60000"/>
                    </a:schemeClr>
                  </a:solidFill>
                  <a:prstDash val="solid"/>
                </a:ln>
                <a:solidFill>
                  <a:schemeClr val="accent2">
                    <a:lumMod val="75000"/>
                  </a:schemeClr>
                </a:solidFill>
                <a:effectLst>
                  <a:outerShdw blurRad="50000" dist="50800" dir="7500000" algn="tl">
                    <a:srgbClr val="000000">
                      <a:shade val="5000"/>
                      <a:alpha val="35000"/>
                    </a:srgbClr>
                  </a:outerShdw>
                </a:effectLst>
              </a:rPr>
              <a:t>３・４年生</a:t>
            </a:r>
          </a:p>
        </p:txBody>
      </p:sp>
      <p:sp>
        <p:nvSpPr>
          <p:cNvPr id="17" name="テキスト ボックス 16"/>
          <p:cNvSpPr txBox="1"/>
          <p:nvPr/>
        </p:nvSpPr>
        <p:spPr>
          <a:xfrm>
            <a:off x="1526142" y="6953892"/>
            <a:ext cx="2304256" cy="276999"/>
          </a:xfrm>
          <a:prstGeom prst="rect">
            <a:avLst/>
          </a:prstGeom>
          <a:noFill/>
        </p:spPr>
        <p:txBody>
          <a:bodyPr wrap="square" tIns="0" bIns="0" rtlCol="0" anchor="ctr">
            <a:spAutoFit/>
          </a:bodyPr>
          <a:lstStyle/>
          <a:p>
            <a:pPr algn="just"/>
            <a:r>
              <a:rPr kumimoji="1" lang="ja-JP" altLang="en-US" sz="1800" b="1" spc="300" dirty="0">
                <a:solidFill>
                  <a:srgbClr val="FF0000"/>
                </a:solidFill>
                <a:latin typeface="HG丸ｺﾞｼｯｸM-PRO" pitchFamily="50" charset="-128"/>
                <a:ea typeface="HG丸ｺﾞｼｯｸM-PRO" pitchFamily="50" charset="-128"/>
              </a:rPr>
              <a:t>やってみよう！</a:t>
            </a:r>
          </a:p>
        </p:txBody>
      </p:sp>
      <p:pic>
        <p:nvPicPr>
          <p:cNvPr id="29" name="図 28" descr="102_社会見学.GIF"/>
          <p:cNvPicPr>
            <a:picLocks noChangeAspect="1"/>
          </p:cNvPicPr>
          <p:nvPr/>
        </p:nvPicPr>
        <p:blipFill>
          <a:blip r:embed="rId3" cstate="print"/>
          <a:stretch>
            <a:fillRect/>
          </a:stretch>
        </p:blipFill>
        <p:spPr>
          <a:xfrm>
            <a:off x="5688842" y="4349901"/>
            <a:ext cx="1548170" cy="1234280"/>
          </a:xfrm>
          <a:prstGeom prst="rect">
            <a:avLst/>
          </a:prstGeom>
        </p:spPr>
      </p:pic>
      <p:pic>
        <p:nvPicPr>
          <p:cNvPr id="30" name="図 29" descr="205ヒマワリの観察-低C.jpg"/>
          <p:cNvPicPr>
            <a:picLocks noChangeAspect="1"/>
          </p:cNvPicPr>
          <p:nvPr/>
        </p:nvPicPr>
        <p:blipFill>
          <a:blip r:embed="rId4" cstate="print"/>
          <a:stretch>
            <a:fillRect/>
          </a:stretch>
        </p:blipFill>
        <p:spPr>
          <a:xfrm>
            <a:off x="1031200" y="1539568"/>
            <a:ext cx="923180" cy="1170814"/>
          </a:xfrm>
          <a:prstGeom prst="rect">
            <a:avLst/>
          </a:prstGeom>
        </p:spPr>
      </p:pic>
      <p:sp>
        <p:nvSpPr>
          <p:cNvPr id="28" name="テキスト ボックス 27">
            <a:extLst>
              <a:ext uri="{FF2B5EF4-FFF2-40B4-BE49-F238E27FC236}">
                <a16:creationId xmlns:a16="http://schemas.microsoft.com/office/drawing/2014/main" id="{A6132EC8-7C00-4D75-9F12-2F57A956F3FA}"/>
              </a:ext>
            </a:extLst>
          </p:cNvPr>
          <p:cNvSpPr txBox="1"/>
          <p:nvPr/>
        </p:nvSpPr>
        <p:spPr>
          <a:xfrm>
            <a:off x="1439577" y="7975546"/>
            <a:ext cx="2088232" cy="215444"/>
          </a:xfrm>
          <a:prstGeom prst="rect">
            <a:avLst/>
          </a:prstGeom>
          <a:solidFill>
            <a:srgbClr val="FFFFCC"/>
          </a:solidFill>
          <a:ln>
            <a:solidFill>
              <a:schemeClr val="accent1"/>
            </a:solidFill>
          </a:ln>
        </p:spPr>
        <p:txBody>
          <a:bodyPr wrap="square" tIns="0" bIns="0" rtlCol="0" anchor="ctr">
            <a:spAutoFit/>
          </a:bodyPr>
          <a:lstStyle/>
          <a:p>
            <a:pPr algn="ctr"/>
            <a:r>
              <a:rPr lang="ja-JP" altLang="en-US" sz="1400" b="1" spc="300" dirty="0">
                <a:solidFill>
                  <a:schemeClr val="tx1">
                    <a:lumMod val="85000"/>
                    <a:lumOff val="15000"/>
                  </a:schemeClr>
                </a:solidFill>
                <a:latin typeface="AR P丸ゴシック体M" pitchFamily="50" charset="-128"/>
                <a:ea typeface="AR P丸ゴシック体M" pitchFamily="50" charset="-128"/>
              </a:rPr>
              <a:t>ｼﾞｬｽﾄｽﾏｲﾙﾄﾞﾘﾙ</a:t>
            </a:r>
            <a:endParaRPr kumimoji="1" lang="ja-JP" altLang="en-US" sz="1400" b="1" spc="300" dirty="0">
              <a:solidFill>
                <a:schemeClr val="tx1">
                  <a:lumMod val="85000"/>
                  <a:lumOff val="15000"/>
                </a:schemeClr>
              </a:solidFill>
              <a:latin typeface="AR P丸ゴシック体M" pitchFamily="50" charset="-128"/>
              <a:ea typeface="AR P丸ゴシック体M" pitchFamily="50" charset="-128"/>
            </a:endParaRPr>
          </a:p>
        </p:txBody>
      </p:sp>
      <p:pic>
        <p:nvPicPr>
          <p:cNvPr id="33" name="図 32">
            <a:extLst>
              <a:ext uri="{FF2B5EF4-FFF2-40B4-BE49-F238E27FC236}">
                <a16:creationId xmlns:a16="http://schemas.microsoft.com/office/drawing/2014/main" id="{335908D7-FA24-41D1-A7D7-B1193F3AC33D}"/>
              </a:ext>
            </a:extLst>
          </p:cNvPr>
          <p:cNvPicPr>
            <a:picLocks noChangeAspect="1"/>
          </p:cNvPicPr>
          <p:nvPr/>
        </p:nvPicPr>
        <p:blipFill>
          <a:blip r:embed="rId5"/>
          <a:stretch>
            <a:fillRect/>
          </a:stretch>
        </p:blipFill>
        <p:spPr>
          <a:xfrm>
            <a:off x="6190161" y="9601665"/>
            <a:ext cx="828303" cy="828303"/>
          </a:xfrm>
          <a:prstGeom prst="rect">
            <a:avLst/>
          </a:prstGeom>
        </p:spPr>
      </p:pic>
      <p:sp>
        <p:nvSpPr>
          <p:cNvPr id="34" name="テキスト ボックス 33">
            <a:extLst>
              <a:ext uri="{FF2B5EF4-FFF2-40B4-BE49-F238E27FC236}">
                <a16:creationId xmlns:a16="http://schemas.microsoft.com/office/drawing/2014/main" id="{57BB2E60-F924-4604-BEF8-CB8D7B7AB330}"/>
              </a:ext>
            </a:extLst>
          </p:cNvPr>
          <p:cNvSpPr txBox="1"/>
          <p:nvPr/>
        </p:nvSpPr>
        <p:spPr>
          <a:xfrm>
            <a:off x="1050021" y="9585780"/>
            <a:ext cx="4918422" cy="923330"/>
          </a:xfrm>
          <a:prstGeom prst="rect">
            <a:avLst/>
          </a:prstGeom>
          <a:ln cap="rnd">
            <a:solidFill>
              <a:schemeClr val="accent1"/>
            </a:solidFill>
            <a:bevel/>
          </a:ln>
        </p:spPr>
        <p:style>
          <a:lnRef idx="2">
            <a:schemeClr val="accent1"/>
          </a:lnRef>
          <a:fillRef idx="1">
            <a:schemeClr val="lt1"/>
          </a:fillRef>
          <a:effectRef idx="0">
            <a:schemeClr val="accent1"/>
          </a:effectRef>
          <a:fontRef idx="minor">
            <a:schemeClr val="dk1"/>
          </a:fontRef>
        </p:style>
        <p:txBody>
          <a:bodyPr wrap="square" tIns="0" bIns="0" rtlCol="0" anchor="ctr">
            <a:spAutoFit/>
          </a:bodyPr>
          <a:lstStyle/>
          <a:p>
            <a:r>
              <a:rPr lang="ja-JP" altLang="en-US" sz="1200" dirty="0">
                <a:latin typeface="HG丸ｺﾞｼｯｸM-PRO" panose="020F0600000000000000" pitchFamily="50" charset="-128"/>
                <a:ea typeface="HG丸ｺﾞｼｯｸM-PRO" panose="020F0600000000000000" pitchFamily="50" charset="-128"/>
              </a:rPr>
              <a:t>千葉県教育委員会では、小学校に通う児童を対象とした、「合言葉を考えてみよう」「保護者用リーフレット」「家庭学習の事例集（「家庭学習について考えよう」サイト内）」などの情報を提供しています。子どもたちの学習習慣を確立するための一助として、ぜひ、ご家庭で、ご活用ください。</a:t>
            </a:r>
          </a:p>
        </p:txBody>
      </p:sp>
    </p:spTree>
    <p:extLst>
      <p:ext uri="{BB962C8B-B14F-4D97-AF65-F5344CB8AC3E}">
        <p14:creationId xmlns:p14="http://schemas.microsoft.com/office/powerpoint/2010/main" val="3913536540"/>
      </p:ext>
    </p:extLst>
  </p:cSld>
  <p:clrMapOvr>
    <a:masterClrMapping/>
  </p:clrMapOvr>
</p:sld>
</file>

<file path=ppt/theme/theme1.xml><?xml version="1.0" encoding="utf-8"?>
<a:theme xmlns:a="http://schemas.openxmlformats.org/drawingml/2006/main" name="companyprofile_tp_008">
  <a:themeElements>
    <a:clrScheme name="シック">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tIns="0" bIns="0" rtlCol="0" anchor="ctr">
        <a:spAutoFit/>
      </a:bodyPr>
      <a:lstStyle>
        <a:defPPr algn="just">
          <a:defRPr sz="1200" b="1" spc="300" dirty="0" smtClean="0">
            <a:solidFill>
              <a:schemeClr val="tx1">
                <a:lumMod val="85000"/>
                <a:lumOff val="15000"/>
              </a:schemeClr>
            </a:solidFill>
            <a:latin typeface="AR P丸ゴシック体M" pitchFamily="50" charset="-128"/>
            <a:ea typeface="AR P丸ゴシック体M" pitchFamily="50" charset="-128"/>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companyprofile_tp_008</Template>
  <TotalTime>644</TotalTime>
  <Words>582</Words>
  <Application>Microsoft Office PowerPoint</Application>
  <PresentationFormat>ユーザー設定</PresentationFormat>
  <Paragraphs>36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AR P丸ゴシック体M</vt:lpstr>
      <vt:lpstr>HG丸ｺﾞｼｯｸM-PRO</vt:lpstr>
      <vt:lpstr>ＭＳ Ｐゴシック</vt:lpstr>
      <vt:lpstr>メイリオ</vt:lpstr>
      <vt:lpstr>Arial</vt:lpstr>
      <vt:lpstr>Calibri</vt:lpstr>
      <vt:lpstr>companyprofile_tp_008</vt:lpstr>
      <vt:lpstr>PowerPoint プレゼンテーション</vt:lpstr>
    </vt:vector>
  </TitlesOfParts>
  <Company>市川市教育委員会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dc:creator>
  <cp:lastModifiedBy>20116110</cp:lastModifiedBy>
  <cp:revision>62</cp:revision>
  <dcterms:created xsi:type="dcterms:W3CDTF">2011-04-26T04:30:48Z</dcterms:created>
  <dcterms:modified xsi:type="dcterms:W3CDTF">2025-07-14T00:34:59Z</dcterms:modified>
</cp:coreProperties>
</file>