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FBC634-21A7-4C80-A5A8-C472A5D6DF3A}"/>
              </a:ext>
            </a:extLst>
          </p:cNvPr>
          <p:cNvSpPr txBox="1"/>
          <p:nvPr/>
        </p:nvSpPr>
        <p:spPr>
          <a:xfrm>
            <a:off x="907774" y="291549"/>
            <a:ext cx="10376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令和４年度　部活動について</a:t>
            </a:r>
            <a:endParaRPr kumimoji="1" lang="en-US" altLang="ja-JP" sz="60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0A1025-8BD4-4FB9-BF15-FC9EE448B69B}"/>
              </a:ext>
            </a:extLst>
          </p:cNvPr>
          <p:cNvSpPr txBox="1"/>
          <p:nvPr/>
        </p:nvSpPr>
        <p:spPr>
          <a:xfrm>
            <a:off x="584217" y="1922765"/>
            <a:ext cx="11317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u="sng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全１４団体</a:t>
            </a:r>
            <a:endParaRPr kumimoji="1" lang="en-US" altLang="ja-JP" sz="4800" u="sng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野球　サッカー　男・女テニス　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剣道　バドミントン　男・女バスケット　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女バレーボール　陸上　美術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吹奏楽　合唱　卓球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その他　水泳　柔道など</a:t>
            </a:r>
          </a:p>
        </p:txBody>
      </p:sp>
    </p:spTree>
    <p:extLst>
      <p:ext uri="{BB962C8B-B14F-4D97-AF65-F5344CB8AC3E}">
        <p14:creationId xmlns:p14="http://schemas.microsoft.com/office/powerpoint/2010/main" val="195903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9960FD-602D-4B69-B595-9C99008FE8D7}"/>
              </a:ext>
            </a:extLst>
          </p:cNvPr>
          <p:cNvSpPr txBox="1"/>
          <p:nvPr/>
        </p:nvSpPr>
        <p:spPr>
          <a:xfrm>
            <a:off x="192157" y="198786"/>
            <a:ext cx="118076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⑤持ち物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五中バッグに荷物が入りきらない場合、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エナメルなどの使用可。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ただし、</a:t>
            </a:r>
            <a:r>
              <a:rPr kumimoji="1" lang="ja-JP" altLang="en-US" sz="4000" dirty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指定されていないものだけ</a:t>
            </a:r>
            <a:r>
              <a:rPr kumimoji="1" lang="ja-JP" altLang="en-US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での登校は禁止。</a:t>
            </a:r>
            <a:endParaRPr kumimoji="1" lang="en-US" altLang="ja-JP" sz="4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just"/>
            <a:r>
              <a:rPr kumimoji="1" lang="en-US" altLang="ja-JP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(</a:t>
            </a:r>
            <a:r>
              <a:rPr kumimoji="1" lang="ja-JP" altLang="en-US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休日や遠征は可能</a:t>
            </a:r>
            <a:r>
              <a:rPr kumimoji="1" lang="en-US" altLang="ja-JP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)</a:t>
            </a: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⑥服装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平日、部活動のため再登校する場合は、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登下校にふさわしい範囲で、活動時に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着用する服装や体操服で登校可。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12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9960FD-602D-4B69-B595-9C99008FE8D7}"/>
              </a:ext>
            </a:extLst>
          </p:cNvPr>
          <p:cNvSpPr txBox="1"/>
          <p:nvPr/>
        </p:nvSpPr>
        <p:spPr>
          <a:xfrm>
            <a:off x="192157" y="198786"/>
            <a:ext cx="118076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highlight>
                  <a:srgbClr val="00FFFF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制汗剤の使用について</a:t>
            </a:r>
            <a:endParaRPr kumimoji="1" lang="en-US" altLang="ja-JP" sz="4800" dirty="0">
              <a:solidFill>
                <a:schemeClr val="bg1"/>
              </a:solidFill>
              <a:highlight>
                <a:srgbClr val="00FFFF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u="sng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五中全体のルール</a:t>
            </a:r>
            <a:endParaRPr kumimoji="1" lang="en-US" altLang="ja-JP" sz="4800" u="sng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60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無香料であり、ゴミの出ないもの</a:t>
            </a:r>
            <a:endParaRPr kumimoji="1" lang="en-US" altLang="ja-JP" sz="60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【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例</a:t>
            </a:r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】</a:t>
            </a: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スプレー</a:t>
            </a:r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無香料であれば</a:t>
            </a:r>
            <a:r>
              <a:rPr kumimoji="1" lang="ja-JP" altLang="en-US" sz="4800" dirty="0" err="1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ボディシート</a:t>
            </a:r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…×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E556FF-938F-4364-99D1-AF0C71E5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5" y="2656215"/>
            <a:ext cx="3445565" cy="40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EE7A28-7580-44FE-865E-A169774EEFC0}"/>
              </a:ext>
            </a:extLst>
          </p:cNvPr>
          <p:cNvSpPr txBox="1"/>
          <p:nvPr/>
        </p:nvSpPr>
        <p:spPr>
          <a:xfrm>
            <a:off x="192157" y="198786"/>
            <a:ext cx="118076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⑦遠征について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・顧問が部長等に携帯電話を認めている場合は、その使用方法について顧問の先生と十分に確認を行う。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80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・自転車の利用可。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kumimoji="1" lang="ja-JP" altLang="en-US" sz="4800" dirty="0">
                <a:solidFill>
                  <a:srgbClr val="FF0000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その際、必ずヘルメットを着用する。</a:t>
            </a:r>
            <a:endParaRPr kumimoji="1" lang="en-US" altLang="ja-JP" sz="4800" dirty="0">
              <a:solidFill>
                <a:srgbClr val="FF0000"/>
              </a:solidFill>
              <a:highlight>
                <a:srgbClr val="FF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F803E2-4396-4116-93C9-8B4C2467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333" r="97778">
                        <a14:foregroundMark x1="89778" y1="40000" x2="89778" y2="40000"/>
                        <a14:foregroundMark x1="94667" y1="41778" x2="94667" y2="41778"/>
                        <a14:foregroundMark x1="98222" y1="50667" x2="98222" y2="50667"/>
                        <a14:foregroundMark x1="5333" y1="74222" x2="5333" y2="7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0158" y="2541105"/>
            <a:ext cx="3578086" cy="35780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20B64A-F28C-4D53-A987-2680DAED4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0" b="95021" l="2871" r="94737">
                        <a14:foregroundMark x1="43541" y1="4979" x2="43541" y2="4979"/>
                        <a14:foregroundMark x1="76555" y1="66805" x2="76555" y2="66805"/>
                        <a14:foregroundMark x1="81818" y1="71369" x2="81818" y2="71369"/>
                        <a14:foregroundMark x1="91388" y1="81743" x2="91388" y2="81743"/>
                        <a14:foregroundMark x1="94737" y1="70954" x2="94737" y2="70954"/>
                        <a14:foregroundMark x1="94737" y1="72199" x2="94737" y2="72199"/>
                        <a14:foregroundMark x1="94737" y1="75519" x2="94737" y2="75519"/>
                        <a14:foregroundMark x1="69856" y1="91286" x2="69856" y2="91286"/>
                        <a14:foregroundMark x1="79426" y1="94191" x2="79426" y2="94191"/>
                        <a14:foregroundMark x1="10526" y1="81743" x2="10526" y2="81743"/>
                        <a14:foregroundMark x1="11483" y1="68050" x2="11483" y2="68050"/>
                        <a14:foregroundMark x1="30144" y1="69710" x2="30144" y2="69710"/>
                        <a14:foregroundMark x1="3349" y1="82573" x2="3349" y2="82573"/>
                        <a14:foregroundMark x1="10526" y1="81328" x2="10526" y2="81328"/>
                        <a14:foregroundMark x1="79426" y1="72199" x2="91388" y2="75104"/>
                        <a14:foregroundMark x1="12919" y1="75104" x2="8612" y2="85477"/>
                        <a14:foregroundMark x1="23445" y1="95021" x2="23445" y2="95021"/>
                        <a14:foregroundMark x1="33014" y1="87967" x2="33014" y2="87967"/>
                        <a14:foregroundMark x1="2871" y1="83402" x2="2871" y2="83402"/>
                        <a14:foregroundMark x1="2871" y1="83402" x2="11005" y2="91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986" y="3313045"/>
            <a:ext cx="1528508" cy="1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2867AE-A75C-4564-B2B9-859A15E09F1F}"/>
              </a:ext>
            </a:extLst>
          </p:cNvPr>
          <p:cNvSpPr txBox="1"/>
          <p:nvPr/>
        </p:nvSpPr>
        <p:spPr>
          <a:xfrm>
            <a:off x="192157" y="2644170"/>
            <a:ext cx="1180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ご清聴ありがとうございました。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ご協力よろしくお願いいたします。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00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F6A6C3-F8D9-421E-86D7-6DC96734CF0A}"/>
              </a:ext>
            </a:extLst>
          </p:cNvPr>
          <p:cNvSpPr txBox="1"/>
          <p:nvPr/>
        </p:nvSpPr>
        <p:spPr>
          <a:xfrm>
            <a:off x="364434" y="318054"/>
            <a:ext cx="1164203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dirty="0">
                <a:solidFill>
                  <a:schemeClr val="bg1"/>
                </a:solidFill>
                <a:highlight>
                  <a:srgbClr val="00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（１）第五中学校の基本方針</a:t>
            </a:r>
            <a:endParaRPr kumimoji="1" lang="en-US" altLang="ja-JP" sz="4400" dirty="0">
              <a:solidFill>
                <a:schemeClr val="bg1"/>
              </a:solidFill>
              <a:highlight>
                <a:srgbClr val="00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〇「学校生活を第一、部活動が第二である」</a:t>
            </a:r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として、部活動の参加を認める。</a:t>
            </a:r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〇部活動としての本来の目的を追求させつつ、望ましい　</a:t>
            </a:r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人間関係を学ぶ。</a:t>
            </a:r>
          </a:p>
        </p:txBody>
      </p:sp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EB8F8FB3-5309-4355-BFF1-EA000BBADD9C}"/>
              </a:ext>
            </a:extLst>
          </p:cNvPr>
          <p:cNvSpPr/>
          <p:nvPr/>
        </p:nvSpPr>
        <p:spPr>
          <a:xfrm>
            <a:off x="364434" y="834887"/>
            <a:ext cx="11310731" cy="3180522"/>
          </a:xfrm>
          <a:prstGeom prst="horizontalScroll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ja-JP" altLang="en-US" sz="4000" dirty="0">
                <a:latin typeface="HG行書体" panose="03000609000000000000" pitchFamily="65" charset="-128"/>
                <a:ea typeface="HG行書体" panose="03000609000000000000" pitchFamily="65" charset="-128"/>
              </a:rPr>
              <a:t>～学校教育目標～</a:t>
            </a:r>
            <a:endParaRPr kumimoji="1" lang="en-US" altLang="ja-JP" sz="400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just"/>
            <a:r>
              <a:rPr kumimoji="1" lang="ja-JP" altLang="en-US" sz="4000" dirty="0">
                <a:latin typeface="HG行書体" panose="03000609000000000000" pitchFamily="65" charset="-128"/>
                <a:ea typeface="HG行書体" panose="03000609000000000000" pitchFamily="65" charset="-128"/>
              </a:rPr>
              <a:t>学ぶ楽しさを知り、生きる喜びが分かる</a:t>
            </a:r>
            <a:endParaRPr kumimoji="1" lang="en-US" altLang="ja-JP" sz="400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just"/>
            <a:r>
              <a:rPr kumimoji="1" lang="ja-JP" altLang="en-US" sz="4000" dirty="0">
                <a:latin typeface="HG行書体" panose="03000609000000000000" pitchFamily="65" charset="-128"/>
                <a:ea typeface="HG行書体" panose="03000609000000000000" pitchFamily="65" charset="-128"/>
              </a:rPr>
              <a:t>　心身ともにたくましい生徒の育成を目指す</a:t>
            </a:r>
          </a:p>
        </p:txBody>
      </p:sp>
    </p:spTree>
    <p:extLst>
      <p:ext uri="{BB962C8B-B14F-4D97-AF65-F5344CB8AC3E}">
        <p14:creationId xmlns:p14="http://schemas.microsoft.com/office/powerpoint/2010/main" val="287285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8FA9F-9365-4BEB-BAC2-E42941D95706}"/>
              </a:ext>
            </a:extLst>
          </p:cNvPr>
          <p:cNvSpPr txBox="1"/>
          <p:nvPr/>
        </p:nvSpPr>
        <p:spPr>
          <a:xfrm>
            <a:off x="198784" y="318054"/>
            <a:ext cx="118076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dirty="0">
                <a:solidFill>
                  <a:schemeClr val="bg1"/>
                </a:solidFill>
                <a:highlight>
                  <a:srgbClr val="00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（２）顧問及び昼食場所</a:t>
            </a:r>
            <a:endParaRPr kumimoji="1" lang="en-US" altLang="ja-JP" sz="4400" dirty="0">
              <a:solidFill>
                <a:schemeClr val="bg1"/>
              </a:solidFill>
              <a:highlight>
                <a:srgbClr val="00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</a:t>
            </a:r>
            <a:r>
              <a:rPr kumimoji="1" lang="ja-JP" altLang="en-US" sz="3500" u="sng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ミーティングや保護者会などの会場にもなります。</a:t>
            </a:r>
            <a:endParaRPr kumimoji="1" lang="en-US" altLang="ja-JP" sz="3500" u="sng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400" dirty="0">
                <a:solidFill>
                  <a:schemeClr val="bg1"/>
                </a:solidFill>
                <a:highlight>
                  <a:srgbClr val="00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（３）最終下校時間</a:t>
            </a:r>
            <a:endParaRPr kumimoji="1" lang="en-US" altLang="ja-JP" sz="4400" dirty="0">
              <a:solidFill>
                <a:schemeClr val="bg1"/>
              </a:solidFill>
              <a:highlight>
                <a:srgbClr val="00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35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お持ちの冊子にてご確認ください。</a:t>
            </a:r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A75B1A-3531-4FB9-AA0D-A01224D0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9" b="96450" l="2676" r="95987">
                        <a14:foregroundMark x1="41806" y1="8284" x2="65552" y2="2959"/>
                        <a14:foregroundMark x1="65552" y1="2959" x2="75585" y2="10059"/>
                        <a14:foregroundMark x1="75585" y1="10059" x2="82609" y2="26036"/>
                        <a14:foregroundMark x1="82609" y1="26036" x2="76254" y2="42604"/>
                        <a14:foregroundMark x1="76254" y1="42604" x2="66890" y2="53846"/>
                        <a14:foregroundMark x1="66890" y1="53846" x2="42140" y2="9467"/>
                        <a14:foregroundMark x1="56522" y1="21893" x2="56522" y2="21893"/>
                        <a14:foregroundMark x1="53512" y1="14201" x2="68562" y2="14201"/>
                        <a14:foregroundMark x1="68562" y1="14201" x2="77592" y2="27811"/>
                        <a14:foregroundMark x1="77592" y1="27811" x2="76254" y2="31953"/>
                        <a14:foregroundMark x1="67893" y1="40237" x2="53846" y2="20710"/>
                        <a14:foregroundMark x1="83612" y1="33728" x2="93980" y2="39645"/>
                        <a14:foregroundMark x1="93980" y1="39645" x2="87291" y2="57396"/>
                        <a14:foregroundMark x1="87291" y1="57396" x2="61538" y2="97041"/>
                        <a14:foregroundMark x1="61538" y1="97041" x2="8361" y2="59172"/>
                        <a14:foregroundMark x1="8361" y1="59172" x2="21070" y2="39645"/>
                        <a14:foregroundMark x1="94649" y1="44379" x2="95987" y2="40828"/>
                        <a14:foregroundMark x1="4682" y1="57988" x2="3010" y2="57988"/>
                        <a14:foregroundMark x1="56856" y1="94083" x2="62542" y2="96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627" y="3684308"/>
            <a:ext cx="5052283" cy="2855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2BE4DD-74B5-447F-B53D-57107B0D2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18" b="10243"/>
          <a:stretch/>
        </p:blipFill>
        <p:spPr>
          <a:xfrm>
            <a:off x="912684" y="4234974"/>
            <a:ext cx="4338383" cy="230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7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3FEC4C-B1FD-47B5-A67B-C406E6D6491B}"/>
              </a:ext>
            </a:extLst>
          </p:cNvPr>
          <p:cNvSpPr txBox="1"/>
          <p:nvPr/>
        </p:nvSpPr>
        <p:spPr>
          <a:xfrm>
            <a:off x="198784" y="318054"/>
            <a:ext cx="11807686" cy="683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dirty="0">
                <a:solidFill>
                  <a:schemeClr val="bg1"/>
                </a:solidFill>
                <a:highlight>
                  <a:srgbClr val="00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（４）今年度の重点目標</a:t>
            </a:r>
            <a:endParaRPr kumimoji="1" lang="en-US" altLang="ja-JP" sz="4400" dirty="0">
              <a:solidFill>
                <a:schemeClr val="bg1"/>
              </a:solidFill>
              <a:highlight>
                <a:srgbClr val="00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◇</a:t>
            </a:r>
            <a:r>
              <a:rPr kumimoji="1" lang="ja-JP" altLang="en-US" sz="2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短時間での効果の高い取り組み</a:t>
            </a:r>
            <a:endParaRPr kumimoji="1" lang="en-US" altLang="ja-JP" sz="2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部員や教員が活動に参加できる時間を増やし、質の高い　</a:t>
            </a:r>
            <a:endParaRPr kumimoji="1" lang="en-US" altLang="ja-JP" sz="2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活動を行えるようにする。</a:t>
            </a:r>
            <a:endParaRPr kumimoji="1" lang="en-US" altLang="ja-JP" sz="2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ja-JP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主な実践</a:t>
            </a:r>
            <a:r>
              <a:rPr kumimoji="1" lang="en-US" altLang="ja-JP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  <a:r>
              <a:rPr kumimoji="1" lang="ja-JP" altLang="en-US" sz="2800" dirty="0">
                <a:solidFill>
                  <a:srgbClr val="0070C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職員会議や委員会を水曜日に設定</a:t>
            </a:r>
            <a:endParaRPr kumimoji="1" lang="en-US" altLang="ja-JP" sz="2800" dirty="0">
              <a:solidFill>
                <a:srgbClr val="0070C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◇</a:t>
            </a:r>
            <a:r>
              <a:rPr kumimoji="1" lang="ja-JP" altLang="en-US" sz="2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生徒の主体的な活動の充実化</a:t>
            </a:r>
            <a:endParaRPr kumimoji="1" lang="en-US" altLang="ja-JP" sz="2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・さまざまな機会を与えることで、自主的・実践的な態度を育てる</a:t>
            </a:r>
            <a:endParaRPr kumimoji="1" lang="en-US" altLang="ja-JP" sz="2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よう活動を行う。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・部員の主体的な行動や言動を尊重し、自身によってより良い生活を　　　</a:t>
            </a:r>
            <a:endParaRPr kumimoji="1" lang="en-US" altLang="ja-JP" sz="2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送れるよう支援する。</a:t>
            </a:r>
          </a:p>
          <a:p>
            <a:pPr algn="just">
              <a:lnSpc>
                <a:spcPct val="150000"/>
              </a:lnSpc>
            </a:pPr>
            <a:endParaRPr kumimoji="1" lang="en-US" altLang="ja-JP" sz="35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32DB85-DC53-4A22-A140-FC5FA716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787" y="874643"/>
            <a:ext cx="3213038" cy="209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85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43FDA-CBCC-43B7-AD26-51CD2647FB8E}"/>
              </a:ext>
            </a:extLst>
          </p:cNvPr>
          <p:cNvSpPr txBox="1"/>
          <p:nvPr/>
        </p:nvSpPr>
        <p:spPr>
          <a:xfrm>
            <a:off x="198784" y="318054"/>
            <a:ext cx="118076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dirty="0">
                <a:solidFill>
                  <a:schemeClr val="bg1"/>
                </a:solidFill>
                <a:highlight>
                  <a:srgbClr val="00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（５）共通理解事項</a:t>
            </a:r>
            <a:endParaRPr kumimoji="1" lang="en-US" altLang="ja-JP" sz="4400" dirty="0">
              <a:solidFill>
                <a:schemeClr val="bg1"/>
              </a:solidFill>
              <a:highlight>
                <a:srgbClr val="00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①ガイドラインより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②活動時間について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③活動日について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④飲食について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⑤持ち物について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⑥服装について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⑦遠征について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7C756B8-79BD-4856-A7D4-247CCF5E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7778" l="9778" r="89778">
                        <a14:foregroundMark x1="39556" y1="84444" x2="39556" y2="84444"/>
                        <a14:foregroundMark x1="39111" y1="94667" x2="39111" y2="94667"/>
                        <a14:foregroundMark x1="57778" y1="92000" x2="57778" y2="92000"/>
                        <a14:foregroundMark x1="56444" y1="93333" x2="56444" y2="93333"/>
                        <a14:foregroundMark x1="57778" y1="97778" x2="57778" y2="97778"/>
                        <a14:foregroundMark x1="51556" y1="8000" x2="51556" y2="8000"/>
                        <a14:foregroundMark x1="55111" y1="11556" x2="55111" y2="11556"/>
                        <a14:foregroundMark x1="52444" y1="4444" x2="52444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739">
            <a:off x="8819437" y="497782"/>
            <a:ext cx="3079323" cy="30793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F00584-3275-4B6F-A7F5-4F6674F63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678" r="89669">
                        <a14:foregroundMark x1="8678" y1="64118" x2="8678" y2="64118"/>
                      </a14:backgroundRemoval>
                    </a14:imgEffect>
                  </a14:imgLayer>
                </a14:imgProps>
              </a:ext>
            </a:extLst>
          </a:blip>
          <a:srcRect t="22292" b="15838"/>
          <a:stretch/>
        </p:blipFill>
        <p:spPr>
          <a:xfrm>
            <a:off x="6562678" y="3288098"/>
            <a:ext cx="3312631" cy="28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C69482-B6A3-4DDE-93BD-98063D159B2F}"/>
              </a:ext>
            </a:extLst>
          </p:cNvPr>
          <p:cNvSpPr txBox="1"/>
          <p:nvPr/>
        </p:nvSpPr>
        <p:spPr>
          <a:xfrm>
            <a:off x="198784" y="318054"/>
            <a:ext cx="11807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①ガイドラインより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○活動の目安</a:t>
            </a:r>
            <a:endParaRPr kumimoji="1" lang="en-US" altLang="ja-JP" sz="4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平日２時間程度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休日</a:t>
            </a:r>
            <a:r>
              <a:rPr kumimoji="1" lang="en-US" altLang="ja-JP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休業中</a:t>
            </a:r>
            <a:r>
              <a:rPr kumimoji="1" lang="en-US" altLang="ja-JP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３時間程度</a:t>
            </a:r>
            <a:endParaRPr kumimoji="1" lang="en-US" altLang="ja-JP" sz="4800" dirty="0">
              <a:solidFill>
                <a:schemeClr val="bg1"/>
              </a:solidFill>
              <a:highlight>
                <a:srgbClr val="FFFF00"/>
              </a:highligh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en-US" altLang="ja-JP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※</a:t>
            </a:r>
            <a:r>
              <a:rPr kumimoji="1" lang="ja-JP" altLang="en-US" sz="36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種目の特性や活動目的等に応じて、この時間を超えて活動する場合は、その前後の活動時間を短縮するなど、過度にならないよう留意する。</a:t>
            </a:r>
            <a:endParaRPr kumimoji="1" lang="en-US" altLang="ja-JP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36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28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793A6D-CF43-4C29-BDE9-51EFA322D520}"/>
              </a:ext>
            </a:extLst>
          </p:cNvPr>
          <p:cNvSpPr txBox="1"/>
          <p:nvPr/>
        </p:nvSpPr>
        <p:spPr>
          <a:xfrm>
            <a:off x="198784" y="318054"/>
            <a:ext cx="11807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②活動時間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○最終下校</a:t>
            </a:r>
            <a:endParaRPr kumimoji="1" lang="en-US" altLang="ja-JP" sz="4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月ごとに設定されており、１５分前には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活動を終了し、部活動ごとに解散。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○朝練　７時～７時５０分</a:t>
            </a:r>
            <a:endParaRPr kumimoji="1" lang="en-US" altLang="ja-JP" sz="4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７時までは校舎には入らない。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１０～５分前を目安に登校。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8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AC4B85-C50F-48F8-B7A2-24F0F89138BD}"/>
              </a:ext>
            </a:extLst>
          </p:cNvPr>
          <p:cNvSpPr txBox="1"/>
          <p:nvPr/>
        </p:nvSpPr>
        <p:spPr>
          <a:xfrm>
            <a:off x="192157" y="291549"/>
            <a:ext cx="11807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③活動日について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朝練や放課後練、休日の活動は各部で設定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○活動しない日</a:t>
            </a:r>
            <a:endParaRPr kumimoji="1" lang="en-US" altLang="ja-JP" sz="4800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朝</a:t>
            </a:r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月曜日・定期試験日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放課後</a:t>
            </a:r>
            <a:r>
              <a:rPr kumimoji="1" lang="en-US" altLang="ja-JP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…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水曜日・定例研修日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定期試験１週間前より、全ての活動を中止する。ただし、公式戦やコンクールの１週間前に限り、</a:t>
            </a:r>
            <a:r>
              <a:rPr kumimoji="1" lang="ja-JP" altLang="en-US" sz="4000" u="sng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朝練のみか放課後２時間までの活動可</a:t>
            </a:r>
            <a:r>
              <a:rPr kumimoji="1" lang="ja-JP" altLang="en-US" sz="4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。</a:t>
            </a:r>
            <a:endParaRPr kumimoji="1" lang="en-US" altLang="ja-JP" sz="4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17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9138F3-494B-4833-91C8-A8AE20B179AC}"/>
              </a:ext>
            </a:extLst>
          </p:cNvPr>
          <p:cNvSpPr txBox="1"/>
          <p:nvPr/>
        </p:nvSpPr>
        <p:spPr>
          <a:xfrm>
            <a:off x="192157" y="291550"/>
            <a:ext cx="11807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④飲食について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飲料水の中身は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</a:t>
            </a:r>
            <a:r>
              <a:rPr kumimoji="1" lang="ja-JP" altLang="en-US" sz="4800" dirty="0">
                <a:solidFill>
                  <a:srgbClr val="00B0F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</a:t>
            </a:r>
            <a:r>
              <a:rPr kumimoji="1" lang="ja-JP" altLang="en-US" sz="4800" dirty="0">
                <a:solidFill>
                  <a:srgbClr val="00B05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お茶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</a:t>
            </a:r>
            <a:r>
              <a:rPr kumimoji="1" lang="ja-JP" altLang="en-US" sz="48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スポーツドリンク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とする。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お弁当が必要な場合は、</a:t>
            </a:r>
            <a:r>
              <a:rPr kumimoji="1" lang="ja-JP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登校時に購入可</a:t>
            </a:r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ja-JP" altLang="en-US" sz="4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休日や遠征の際、貴重品の管理などは各部の顧問に確認。</a:t>
            </a:r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endParaRPr kumimoji="1" lang="en-US" altLang="ja-JP" sz="48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just"/>
            <a:r>
              <a:rPr kumimoji="1"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これまで、ペットボトルの際はフォルダーに入れるというルールがありましたが、廃止いたしました。</a:t>
            </a:r>
            <a:endParaRPr kumimoji="1"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CD62BE-A5BF-41BA-86EE-03C2531E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2595">
            <a:off x="4607589" y="64433"/>
            <a:ext cx="1924940" cy="19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6118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197</TotalTime>
  <Words>698</Words>
  <Application>Microsoft Office PowerPoint</Application>
  <PresentationFormat>ワイド画面</PresentationFormat>
  <Paragraphs>93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HGP創英角ﾎﾟｯﾌﾟ体</vt:lpstr>
      <vt:lpstr>HGP明朝B</vt:lpstr>
      <vt:lpstr>HGｺﾞｼｯｸE</vt:lpstr>
      <vt:lpstr>HG行書体</vt:lpstr>
      <vt:lpstr>メイリオ</vt:lpstr>
      <vt:lpstr>Century Gothic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20197025</dc:creator>
  <cp:lastModifiedBy>20197025</cp:lastModifiedBy>
  <cp:revision>20</cp:revision>
  <dcterms:created xsi:type="dcterms:W3CDTF">2021-03-17T23:56:24Z</dcterms:created>
  <dcterms:modified xsi:type="dcterms:W3CDTF">2022-04-27T08:49:12Z</dcterms:modified>
</cp:coreProperties>
</file>